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8" r:id="rId3"/>
    <p:sldId id="259" r:id="rId4"/>
    <p:sldId id="260" r:id="rId5"/>
    <p:sldId id="261" r:id="rId6"/>
    <p:sldId id="263" r:id="rId7"/>
    <p:sldId id="264" r:id="rId8"/>
    <p:sldId id="265" r:id="rId9"/>
    <p:sldId id="266" r:id="rId10"/>
    <p:sldId id="267"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2060"/>
    <a:srgbClr val="ADABA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68" d="100"/>
          <a:sy n="68" d="100"/>
        </p:scale>
        <p:origin x="816"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0AD4FB-184A-F5CC-D059-1F46638C1CA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7A74285-861D-B97B-A617-D882753E534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F717F9E-326D-5292-CFA0-B4F02CC47281}"/>
              </a:ext>
            </a:extLst>
          </p:cNvPr>
          <p:cNvSpPr>
            <a:spLocks noGrp="1"/>
          </p:cNvSpPr>
          <p:nvPr>
            <p:ph type="dt" sz="half" idx="10"/>
          </p:nvPr>
        </p:nvSpPr>
        <p:spPr/>
        <p:txBody>
          <a:bodyPr/>
          <a:lstStyle/>
          <a:p>
            <a:fld id="{064F2804-9946-4452-8BFB-B215FD8B230F}" type="datetimeFigureOut">
              <a:rPr lang="en-US" smtClean="0"/>
              <a:t>11/17/2023</a:t>
            </a:fld>
            <a:endParaRPr lang="en-US"/>
          </a:p>
        </p:txBody>
      </p:sp>
      <p:sp>
        <p:nvSpPr>
          <p:cNvPr id="5" name="Footer Placeholder 4">
            <a:extLst>
              <a:ext uri="{FF2B5EF4-FFF2-40B4-BE49-F238E27FC236}">
                <a16:creationId xmlns:a16="http://schemas.microsoft.com/office/drawing/2014/main" id="{587D3D67-B5D9-1BE3-D186-A13ADBDB422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202ABE7-1671-48EE-EC98-5EABA3956AF9}"/>
              </a:ext>
            </a:extLst>
          </p:cNvPr>
          <p:cNvSpPr>
            <a:spLocks noGrp="1"/>
          </p:cNvSpPr>
          <p:nvPr>
            <p:ph type="sldNum" sz="quarter" idx="12"/>
          </p:nvPr>
        </p:nvSpPr>
        <p:spPr/>
        <p:txBody>
          <a:bodyPr/>
          <a:lstStyle/>
          <a:p>
            <a:fld id="{F57F4480-8EC5-40E2-916F-8F7746CB13E2}" type="slidenum">
              <a:rPr lang="en-US" smtClean="0"/>
              <a:t>‹#›</a:t>
            </a:fld>
            <a:endParaRPr lang="en-US"/>
          </a:p>
        </p:txBody>
      </p:sp>
    </p:spTree>
    <p:extLst>
      <p:ext uri="{BB962C8B-B14F-4D97-AF65-F5344CB8AC3E}">
        <p14:creationId xmlns:p14="http://schemas.microsoft.com/office/powerpoint/2010/main" val="33735995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11C793-39DD-B1D6-CEE3-4FFBBBCB2BB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C0B9441-A161-3A4C-7389-4E49B6F5A5B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1254002-5AC7-5524-663D-592155D57E69}"/>
              </a:ext>
            </a:extLst>
          </p:cNvPr>
          <p:cNvSpPr>
            <a:spLocks noGrp="1"/>
          </p:cNvSpPr>
          <p:nvPr>
            <p:ph type="dt" sz="half" idx="10"/>
          </p:nvPr>
        </p:nvSpPr>
        <p:spPr/>
        <p:txBody>
          <a:bodyPr/>
          <a:lstStyle/>
          <a:p>
            <a:fld id="{064F2804-9946-4452-8BFB-B215FD8B230F}" type="datetimeFigureOut">
              <a:rPr lang="en-US" smtClean="0"/>
              <a:t>11/17/2023</a:t>
            </a:fld>
            <a:endParaRPr lang="en-US"/>
          </a:p>
        </p:txBody>
      </p:sp>
      <p:sp>
        <p:nvSpPr>
          <p:cNvPr id="5" name="Footer Placeholder 4">
            <a:extLst>
              <a:ext uri="{FF2B5EF4-FFF2-40B4-BE49-F238E27FC236}">
                <a16:creationId xmlns:a16="http://schemas.microsoft.com/office/drawing/2014/main" id="{4B01EC40-8C52-3B2B-450A-38F4DD14D45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CB99EB5-8A01-2222-777A-552F92D8D186}"/>
              </a:ext>
            </a:extLst>
          </p:cNvPr>
          <p:cNvSpPr>
            <a:spLocks noGrp="1"/>
          </p:cNvSpPr>
          <p:nvPr>
            <p:ph type="sldNum" sz="quarter" idx="12"/>
          </p:nvPr>
        </p:nvSpPr>
        <p:spPr/>
        <p:txBody>
          <a:bodyPr/>
          <a:lstStyle/>
          <a:p>
            <a:fld id="{F57F4480-8EC5-40E2-916F-8F7746CB13E2}" type="slidenum">
              <a:rPr lang="en-US" smtClean="0"/>
              <a:t>‹#›</a:t>
            </a:fld>
            <a:endParaRPr lang="en-US"/>
          </a:p>
        </p:txBody>
      </p:sp>
    </p:spTree>
    <p:extLst>
      <p:ext uri="{BB962C8B-B14F-4D97-AF65-F5344CB8AC3E}">
        <p14:creationId xmlns:p14="http://schemas.microsoft.com/office/powerpoint/2010/main" val="22802443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C1A84A2-B53C-47E1-6822-2EDFD2B3965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75D2417-7084-D4A4-8858-6B14AF1C13F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BF030A6-E7D7-B80D-581A-108F47CDC7CF}"/>
              </a:ext>
            </a:extLst>
          </p:cNvPr>
          <p:cNvSpPr>
            <a:spLocks noGrp="1"/>
          </p:cNvSpPr>
          <p:nvPr>
            <p:ph type="dt" sz="half" idx="10"/>
          </p:nvPr>
        </p:nvSpPr>
        <p:spPr/>
        <p:txBody>
          <a:bodyPr/>
          <a:lstStyle/>
          <a:p>
            <a:fld id="{064F2804-9946-4452-8BFB-B215FD8B230F}" type="datetimeFigureOut">
              <a:rPr lang="en-US" smtClean="0"/>
              <a:t>11/17/2023</a:t>
            </a:fld>
            <a:endParaRPr lang="en-US"/>
          </a:p>
        </p:txBody>
      </p:sp>
      <p:sp>
        <p:nvSpPr>
          <p:cNvPr id="5" name="Footer Placeholder 4">
            <a:extLst>
              <a:ext uri="{FF2B5EF4-FFF2-40B4-BE49-F238E27FC236}">
                <a16:creationId xmlns:a16="http://schemas.microsoft.com/office/drawing/2014/main" id="{A918B282-EB2E-1E88-9456-954D58621C7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92CCF1F-0D84-FADE-38B8-5234F383D580}"/>
              </a:ext>
            </a:extLst>
          </p:cNvPr>
          <p:cNvSpPr>
            <a:spLocks noGrp="1"/>
          </p:cNvSpPr>
          <p:nvPr>
            <p:ph type="sldNum" sz="quarter" idx="12"/>
          </p:nvPr>
        </p:nvSpPr>
        <p:spPr/>
        <p:txBody>
          <a:bodyPr/>
          <a:lstStyle/>
          <a:p>
            <a:fld id="{F57F4480-8EC5-40E2-916F-8F7746CB13E2}" type="slidenum">
              <a:rPr lang="en-US" smtClean="0"/>
              <a:t>‹#›</a:t>
            </a:fld>
            <a:endParaRPr lang="en-US"/>
          </a:p>
        </p:txBody>
      </p:sp>
    </p:spTree>
    <p:extLst>
      <p:ext uri="{BB962C8B-B14F-4D97-AF65-F5344CB8AC3E}">
        <p14:creationId xmlns:p14="http://schemas.microsoft.com/office/powerpoint/2010/main" val="3942351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5E04A1-ABBE-08EA-63F2-6BA9FAB6957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4370B6E-23E9-8B53-9B24-21FE3876863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9F61591-B873-6DB0-2F04-EB691C5674F4}"/>
              </a:ext>
            </a:extLst>
          </p:cNvPr>
          <p:cNvSpPr>
            <a:spLocks noGrp="1"/>
          </p:cNvSpPr>
          <p:nvPr>
            <p:ph type="dt" sz="half" idx="10"/>
          </p:nvPr>
        </p:nvSpPr>
        <p:spPr/>
        <p:txBody>
          <a:bodyPr/>
          <a:lstStyle/>
          <a:p>
            <a:fld id="{064F2804-9946-4452-8BFB-B215FD8B230F}" type="datetimeFigureOut">
              <a:rPr lang="en-US" smtClean="0"/>
              <a:t>11/17/2023</a:t>
            </a:fld>
            <a:endParaRPr lang="en-US"/>
          </a:p>
        </p:txBody>
      </p:sp>
      <p:sp>
        <p:nvSpPr>
          <p:cNvPr id="5" name="Footer Placeholder 4">
            <a:extLst>
              <a:ext uri="{FF2B5EF4-FFF2-40B4-BE49-F238E27FC236}">
                <a16:creationId xmlns:a16="http://schemas.microsoft.com/office/drawing/2014/main" id="{C58C1B27-AA99-7523-A725-86C05ED30B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7B340C9-83DE-60C0-87B1-8FC322C7A4F5}"/>
              </a:ext>
            </a:extLst>
          </p:cNvPr>
          <p:cNvSpPr>
            <a:spLocks noGrp="1"/>
          </p:cNvSpPr>
          <p:nvPr>
            <p:ph type="sldNum" sz="quarter" idx="12"/>
          </p:nvPr>
        </p:nvSpPr>
        <p:spPr/>
        <p:txBody>
          <a:bodyPr/>
          <a:lstStyle/>
          <a:p>
            <a:fld id="{F57F4480-8EC5-40E2-916F-8F7746CB13E2}" type="slidenum">
              <a:rPr lang="en-US" smtClean="0"/>
              <a:t>‹#›</a:t>
            </a:fld>
            <a:endParaRPr lang="en-US"/>
          </a:p>
        </p:txBody>
      </p:sp>
    </p:spTree>
    <p:extLst>
      <p:ext uri="{BB962C8B-B14F-4D97-AF65-F5344CB8AC3E}">
        <p14:creationId xmlns:p14="http://schemas.microsoft.com/office/powerpoint/2010/main" val="36843167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46DAFF-57A6-78C1-A442-F65C45523F1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3DA4204-6BA3-C417-6582-2ADEBD717D0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3DA17B2-44CE-5634-9D38-1463E5874473}"/>
              </a:ext>
            </a:extLst>
          </p:cNvPr>
          <p:cNvSpPr>
            <a:spLocks noGrp="1"/>
          </p:cNvSpPr>
          <p:nvPr>
            <p:ph type="dt" sz="half" idx="10"/>
          </p:nvPr>
        </p:nvSpPr>
        <p:spPr/>
        <p:txBody>
          <a:bodyPr/>
          <a:lstStyle/>
          <a:p>
            <a:fld id="{064F2804-9946-4452-8BFB-B215FD8B230F}" type="datetimeFigureOut">
              <a:rPr lang="en-US" smtClean="0"/>
              <a:t>11/17/2023</a:t>
            </a:fld>
            <a:endParaRPr lang="en-US"/>
          </a:p>
        </p:txBody>
      </p:sp>
      <p:sp>
        <p:nvSpPr>
          <p:cNvPr id="5" name="Footer Placeholder 4">
            <a:extLst>
              <a:ext uri="{FF2B5EF4-FFF2-40B4-BE49-F238E27FC236}">
                <a16:creationId xmlns:a16="http://schemas.microsoft.com/office/drawing/2014/main" id="{7718A8F7-FC64-52DF-A6B3-02D38293E13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583D7EF-13B2-24E1-4169-49135B17F377}"/>
              </a:ext>
            </a:extLst>
          </p:cNvPr>
          <p:cNvSpPr>
            <a:spLocks noGrp="1"/>
          </p:cNvSpPr>
          <p:nvPr>
            <p:ph type="sldNum" sz="quarter" idx="12"/>
          </p:nvPr>
        </p:nvSpPr>
        <p:spPr/>
        <p:txBody>
          <a:bodyPr/>
          <a:lstStyle/>
          <a:p>
            <a:fld id="{F57F4480-8EC5-40E2-916F-8F7746CB13E2}" type="slidenum">
              <a:rPr lang="en-US" smtClean="0"/>
              <a:t>‹#›</a:t>
            </a:fld>
            <a:endParaRPr lang="en-US"/>
          </a:p>
        </p:txBody>
      </p:sp>
    </p:spTree>
    <p:extLst>
      <p:ext uri="{BB962C8B-B14F-4D97-AF65-F5344CB8AC3E}">
        <p14:creationId xmlns:p14="http://schemas.microsoft.com/office/powerpoint/2010/main" val="28424014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33F355-93B1-F510-5B0A-C8F122EEE92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74D51B9-530D-D782-8C77-EBEA49F4B29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28E1AA4-1385-1A81-5FF5-2C0CA6714C0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5103AB4-0ADC-F2E0-AFC7-7B9DD9B93B1C}"/>
              </a:ext>
            </a:extLst>
          </p:cNvPr>
          <p:cNvSpPr>
            <a:spLocks noGrp="1"/>
          </p:cNvSpPr>
          <p:nvPr>
            <p:ph type="dt" sz="half" idx="10"/>
          </p:nvPr>
        </p:nvSpPr>
        <p:spPr/>
        <p:txBody>
          <a:bodyPr/>
          <a:lstStyle/>
          <a:p>
            <a:fld id="{064F2804-9946-4452-8BFB-B215FD8B230F}" type="datetimeFigureOut">
              <a:rPr lang="en-US" smtClean="0"/>
              <a:t>11/17/2023</a:t>
            </a:fld>
            <a:endParaRPr lang="en-US"/>
          </a:p>
        </p:txBody>
      </p:sp>
      <p:sp>
        <p:nvSpPr>
          <p:cNvPr id="6" name="Footer Placeholder 5">
            <a:extLst>
              <a:ext uri="{FF2B5EF4-FFF2-40B4-BE49-F238E27FC236}">
                <a16:creationId xmlns:a16="http://schemas.microsoft.com/office/drawing/2014/main" id="{3A52FAF8-D7D2-A30F-26B7-7F65BD81DF9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9D674F3-7137-EEE2-2F59-FF6073773D12}"/>
              </a:ext>
            </a:extLst>
          </p:cNvPr>
          <p:cNvSpPr>
            <a:spLocks noGrp="1"/>
          </p:cNvSpPr>
          <p:nvPr>
            <p:ph type="sldNum" sz="quarter" idx="12"/>
          </p:nvPr>
        </p:nvSpPr>
        <p:spPr/>
        <p:txBody>
          <a:bodyPr/>
          <a:lstStyle/>
          <a:p>
            <a:fld id="{F57F4480-8EC5-40E2-916F-8F7746CB13E2}" type="slidenum">
              <a:rPr lang="en-US" smtClean="0"/>
              <a:t>‹#›</a:t>
            </a:fld>
            <a:endParaRPr lang="en-US"/>
          </a:p>
        </p:txBody>
      </p:sp>
    </p:spTree>
    <p:extLst>
      <p:ext uri="{BB962C8B-B14F-4D97-AF65-F5344CB8AC3E}">
        <p14:creationId xmlns:p14="http://schemas.microsoft.com/office/powerpoint/2010/main" val="11964665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C45AFC-53DC-B3F7-57D0-4EEB0CED9F0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8320E8C-C4F5-900C-19A6-CA5C6636DAE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130845B-6AF3-5357-9338-2AD28EBC9BD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4D5A0CB-9A34-D45B-BEA3-8ECC3999EA9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725C29A-D8E6-A6E2-D201-936049EC10F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AB3EB3A-221F-FCC8-2B52-A3ECEC490ABF}"/>
              </a:ext>
            </a:extLst>
          </p:cNvPr>
          <p:cNvSpPr>
            <a:spLocks noGrp="1"/>
          </p:cNvSpPr>
          <p:nvPr>
            <p:ph type="dt" sz="half" idx="10"/>
          </p:nvPr>
        </p:nvSpPr>
        <p:spPr/>
        <p:txBody>
          <a:bodyPr/>
          <a:lstStyle/>
          <a:p>
            <a:fld id="{064F2804-9946-4452-8BFB-B215FD8B230F}" type="datetimeFigureOut">
              <a:rPr lang="en-US" smtClean="0"/>
              <a:t>11/17/2023</a:t>
            </a:fld>
            <a:endParaRPr lang="en-US"/>
          </a:p>
        </p:txBody>
      </p:sp>
      <p:sp>
        <p:nvSpPr>
          <p:cNvPr id="8" name="Footer Placeholder 7">
            <a:extLst>
              <a:ext uri="{FF2B5EF4-FFF2-40B4-BE49-F238E27FC236}">
                <a16:creationId xmlns:a16="http://schemas.microsoft.com/office/drawing/2014/main" id="{65C4865B-6D5C-AA78-3778-5DC155BDC6F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0106F82-32A0-75BF-D4F0-E20D7FA2D135}"/>
              </a:ext>
            </a:extLst>
          </p:cNvPr>
          <p:cNvSpPr>
            <a:spLocks noGrp="1"/>
          </p:cNvSpPr>
          <p:nvPr>
            <p:ph type="sldNum" sz="quarter" idx="12"/>
          </p:nvPr>
        </p:nvSpPr>
        <p:spPr/>
        <p:txBody>
          <a:bodyPr/>
          <a:lstStyle/>
          <a:p>
            <a:fld id="{F57F4480-8EC5-40E2-916F-8F7746CB13E2}" type="slidenum">
              <a:rPr lang="en-US" smtClean="0"/>
              <a:t>‹#›</a:t>
            </a:fld>
            <a:endParaRPr lang="en-US"/>
          </a:p>
        </p:txBody>
      </p:sp>
    </p:spTree>
    <p:extLst>
      <p:ext uri="{BB962C8B-B14F-4D97-AF65-F5344CB8AC3E}">
        <p14:creationId xmlns:p14="http://schemas.microsoft.com/office/powerpoint/2010/main" val="8918293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68AD1F-AFBE-AF9F-76D2-488B6D6E5DD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05C6E45-50BB-72A9-8A91-619AE1EF0B58}"/>
              </a:ext>
            </a:extLst>
          </p:cNvPr>
          <p:cNvSpPr>
            <a:spLocks noGrp="1"/>
          </p:cNvSpPr>
          <p:nvPr>
            <p:ph type="dt" sz="half" idx="10"/>
          </p:nvPr>
        </p:nvSpPr>
        <p:spPr/>
        <p:txBody>
          <a:bodyPr/>
          <a:lstStyle/>
          <a:p>
            <a:fld id="{064F2804-9946-4452-8BFB-B215FD8B230F}" type="datetimeFigureOut">
              <a:rPr lang="en-US" smtClean="0"/>
              <a:t>11/17/2023</a:t>
            </a:fld>
            <a:endParaRPr lang="en-US"/>
          </a:p>
        </p:txBody>
      </p:sp>
      <p:sp>
        <p:nvSpPr>
          <p:cNvPr id="4" name="Footer Placeholder 3">
            <a:extLst>
              <a:ext uri="{FF2B5EF4-FFF2-40B4-BE49-F238E27FC236}">
                <a16:creationId xmlns:a16="http://schemas.microsoft.com/office/drawing/2014/main" id="{C6A8C5CF-C013-5C71-9449-DC45FB55A2C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9187205-7593-D60D-A72B-35FD8EAD243E}"/>
              </a:ext>
            </a:extLst>
          </p:cNvPr>
          <p:cNvSpPr>
            <a:spLocks noGrp="1"/>
          </p:cNvSpPr>
          <p:nvPr>
            <p:ph type="sldNum" sz="quarter" idx="12"/>
          </p:nvPr>
        </p:nvSpPr>
        <p:spPr/>
        <p:txBody>
          <a:bodyPr/>
          <a:lstStyle/>
          <a:p>
            <a:fld id="{F57F4480-8EC5-40E2-916F-8F7746CB13E2}" type="slidenum">
              <a:rPr lang="en-US" smtClean="0"/>
              <a:t>‹#›</a:t>
            </a:fld>
            <a:endParaRPr lang="en-US"/>
          </a:p>
        </p:txBody>
      </p:sp>
    </p:spTree>
    <p:extLst>
      <p:ext uri="{BB962C8B-B14F-4D97-AF65-F5344CB8AC3E}">
        <p14:creationId xmlns:p14="http://schemas.microsoft.com/office/powerpoint/2010/main" val="11149933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68DD2E0-50A6-2B95-BB4B-3886261AB73C}"/>
              </a:ext>
            </a:extLst>
          </p:cNvPr>
          <p:cNvSpPr>
            <a:spLocks noGrp="1"/>
          </p:cNvSpPr>
          <p:nvPr>
            <p:ph type="dt" sz="half" idx="10"/>
          </p:nvPr>
        </p:nvSpPr>
        <p:spPr/>
        <p:txBody>
          <a:bodyPr/>
          <a:lstStyle/>
          <a:p>
            <a:fld id="{064F2804-9946-4452-8BFB-B215FD8B230F}" type="datetimeFigureOut">
              <a:rPr lang="en-US" smtClean="0"/>
              <a:t>11/17/2023</a:t>
            </a:fld>
            <a:endParaRPr lang="en-US"/>
          </a:p>
        </p:txBody>
      </p:sp>
      <p:sp>
        <p:nvSpPr>
          <p:cNvPr id="3" name="Footer Placeholder 2">
            <a:extLst>
              <a:ext uri="{FF2B5EF4-FFF2-40B4-BE49-F238E27FC236}">
                <a16:creationId xmlns:a16="http://schemas.microsoft.com/office/drawing/2014/main" id="{1FD7205C-B2B1-D941-53DD-94924D82ECB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CE63495-936A-B586-3C8C-ADA264EB3FBA}"/>
              </a:ext>
            </a:extLst>
          </p:cNvPr>
          <p:cNvSpPr>
            <a:spLocks noGrp="1"/>
          </p:cNvSpPr>
          <p:nvPr>
            <p:ph type="sldNum" sz="quarter" idx="12"/>
          </p:nvPr>
        </p:nvSpPr>
        <p:spPr/>
        <p:txBody>
          <a:bodyPr/>
          <a:lstStyle/>
          <a:p>
            <a:fld id="{F57F4480-8EC5-40E2-916F-8F7746CB13E2}" type="slidenum">
              <a:rPr lang="en-US" smtClean="0"/>
              <a:t>‹#›</a:t>
            </a:fld>
            <a:endParaRPr lang="en-US"/>
          </a:p>
        </p:txBody>
      </p:sp>
    </p:spTree>
    <p:extLst>
      <p:ext uri="{BB962C8B-B14F-4D97-AF65-F5344CB8AC3E}">
        <p14:creationId xmlns:p14="http://schemas.microsoft.com/office/powerpoint/2010/main" val="28093036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2607C-15E1-897A-6943-97B63163EB8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48021FC-5877-F75B-759D-8BC085A3C5C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EA0AB3B-0BAB-7CC8-8AE4-F74C9D61191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6D953B0-D3B8-A5F8-0C6C-3D9F38EB1D50}"/>
              </a:ext>
            </a:extLst>
          </p:cNvPr>
          <p:cNvSpPr>
            <a:spLocks noGrp="1"/>
          </p:cNvSpPr>
          <p:nvPr>
            <p:ph type="dt" sz="half" idx="10"/>
          </p:nvPr>
        </p:nvSpPr>
        <p:spPr/>
        <p:txBody>
          <a:bodyPr/>
          <a:lstStyle/>
          <a:p>
            <a:fld id="{064F2804-9946-4452-8BFB-B215FD8B230F}" type="datetimeFigureOut">
              <a:rPr lang="en-US" smtClean="0"/>
              <a:t>11/17/2023</a:t>
            </a:fld>
            <a:endParaRPr lang="en-US"/>
          </a:p>
        </p:txBody>
      </p:sp>
      <p:sp>
        <p:nvSpPr>
          <p:cNvPr id="6" name="Footer Placeholder 5">
            <a:extLst>
              <a:ext uri="{FF2B5EF4-FFF2-40B4-BE49-F238E27FC236}">
                <a16:creationId xmlns:a16="http://schemas.microsoft.com/office/drawing/2014/main" id="{9288C402-D14E-752C-7D35-F4444245623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8361EAC-D899-6A4A-956E-0EC19818C73B}"/>
              </a:ext>
            </a:extLst>
          </p:cNvPr>
          <p:cNvSpPr>
            <a:spLocks noGrp="1"/>
          </p:cNvSpPr>
          <p:nvPr>
            <p:ph type="sldNum" sz="quarter" idx="12"/>
          </p:nvPr>
        </p:nvSpPr>
        <p:spPr/>
        <p:txBody>
          <a:bodyPr/>
          <a:lstStyle/>
          <a:p>
            <a:fld id="{F57F4480-8EC5-40E2-916F-8F7746CB13E2}" type="slidenum">
              <a:rPr lang="en-US" smtClean="0"/>
              <a:t>‹#›</a:t>
            </a:fld>
            <a:endParaRPr lang="en-US"/>
          </a:p>
        </p:txBody>
      </p:sp>
    </p:spTree>
    <p:extLst>
      <p:ext uri="{BB962C8B-B14F-4D97-AF65-F5344CB8AC3E}">
        <p14:creationId xmlns:p14="http://schemas.microsoft.com/office/powerpoint/2010/main" val="21477875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B1A9F8-3916-5981-ADD2-3256CBA18C8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B01D784-4F37-55DC-74FD-BB5429DC655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9C57D15-04B2-F9B5-83C0-5BED12054EE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4B50662-32E5-8511-4046-40076EE1468D}"/>
              </a:ext>
            </a:extLst>
          </p:cNvPr>
          <p:cNvSpPr>
            <a:spLocks noGrp="1"/>
          </p:cNvSpPr>
          <p:nvPr>
            <p:ph type="dt" sz="half" idx="10"/>
          </p:nvPr>
        </p:nvSpPr>
        <p:spPr/>
        <p:txBody>
          <a:bodyPr/>
          <a:lstStyle/>
          <a:p>
            <a:fld id="{064F2804-9946-4452-8BFB-B215FD8B230F}" type="datetimeFigureOut">
              <a:rPr lang="en-US" smtClean="0"/>
              <a:t>11/17/2023</a:t>
            </a:fld>
            <a:endParaRPr lang="en-US"/>
          </a:p>
        </p:txBody>
      </p:sp>
      <p:sp>
        <p:nvSpPr>
          <p:cNvPr id="6" name="Footer Placeholder 5">
            <a:extLst>
              <a:ext uri="{FF2B5EF4-FFF2-40B4-BE49-F238E27FC236}">
                <a16:creationId xmlns:a16="http://schemas.microsoft.com/office/drawing/2014/main" id="{473C3A09-9187-667E-7924-E220D2C49AB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51ABEB3-CF9B-F241-8385-CFF571FC7297}"/>
              </a:ext>
            </a:extLst>
          </p:cNvPr>
          <p:cNvSpPr>
            <a:spLocks noGrp="1"/>
          </p:cNvSpPr>
          <p:nvPr>
            <p:ph type="sldNum" sz="quarter" idx="12"/>
          </p:nvPr>
        </p:nvSpPr>
        <p:spPr/>
        <p:txBody>
          <a:bodyPr/>
          <a:lstStyle/>
          <a:p>
            <a:fld id="{F57F4480-8EC5-40E2-916F-8F7746CB13E2}" type="slidenum">
              <a:rPr lang="en-US" smtClean="0"/>
              <a:t>‹#›</a:t>
            </a:fld>
            <a:endParaRPr lang="en-US"/>
          </a:p>
        </p:txBody>
      </p:sp>
    </p:spTree>
    <p:extLst>
      <p:ext uri="{BB962C8B-B14F-4D97-AF65-F5344CB8AC3E}">
        <p14:creationId xmlns:p14="http://schemas.microsoft.com/office/powerpoint/2010/main" val="15774917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453535E-473C-AF17-7F15-3F26DBCDACD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BDEFE91-DE9B-C6C1-1D5F-75E10FCAC00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9447C89-E89D-4E42-B3A6-851D47A9A47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64F2804-9946-4452-8BFB-B215FD8B230F}" type="datetimeFigureOut">
              <a:rPr lang="en-US" smtClean="0"/>
              <a:t>11/17/2023</a:t>
            </a:fld>
            <a:endParaRPr lang="en-US"/>
          </a:p>
        </p:txBody>
      </p:sp>
      <p:sp>
        <p:nvSpPr>
          <p:cNvPr id="5" name="Footer Placeholder 4">
            <a:extLst>
              <a:ext uri="{FF2B5EF4-FFF2-40B4-BE49-F238E27FC236}">
                <a16:creationId xmlns:a16="http://schemas.microsoft.com/office/drawing/2014/main" id="{7E1ED307-7C20-683A-AA61-968C6D49561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4354F8C-409B-DAA9-9154-A0A5999C634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57F4480-8EC5-40E2-916F-8F7746CB13E2}" type="slidenum">
              <a:rPr lang="en-US" smtClean="0"/>
              <a:t>‹#›</a:t>
            </a:fld>
            <a:endParaRPr lang="en-US"/>
          </a:p>
        </p:txBody>
      </p:sp>
    </p:spTree>
    <p:extLst>
      <p:ext uri="{BB962C8B-B14F-4D97-AF65-F5344CB8AC3E}">
        <p14:creationId xmlns:p14="http://schemas.microsoft.com/office/powerpoint/2010/main" val="357713209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www.crookedbrains.net/2014/03/stylish-office-supplies.html" TargetMode="External"/><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Hexagon 5">
            <a:extLst>
              <a:ext uri="{FF2B5EF4-FFF2-40B4-BE49-F238E27FC236}">
                <a16:creationId xmlns:a16="http://schemas.microsoft.com/office/drawing/2014/main" id="{BD6B9323-2907-CB7D-E617-142EB36EC942}"/>
              </a:ext>
            </a:extLst>
          </p:cNvPr>
          <p:cNvSpPr/>
          <p:nvPr/>
        </p:nvSpPr>
        <p:spPr>
          <a:xfrm>
            <a:off x="-492370" y="2229729"/>
            <a:ext cx="5036235" cy="837028"/>
          </a:xfrm>
          <a:prstGeom prst="hexagon">
            <a:avLst>
              <a:gd name="adj" fmla="val 23107"/>
              <a:gd name="vf" fmla="val 115470"/>
            </a:avLst>
          </a:prstGeom>
          <a:solidFill>
            <a:srgbClr val="002060"/>
          </a:solidFill>
          <a:ln w="444500" cap="rnd">
            <a:solidFill>
              <a:srgbClr val="002060"/>
            </a:solidFill>
            <a:roun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t>OFFICE SUPPLY PERFOMANCE REPORT</a:t>
            </a:r>
          </a:p>
        </p:txBody>
      </p:sp>
      <p:sp>
        <p:nvSpPr>
          <p:cNvPr id="7" name="Hexagon 6">
            <a:extLst>
              <a:ext uri="{FF2B5EF4-FFF2-40B4-BE49-F238E27FC236}">
                <a16:creationId xmlns:a16="http://schemas.microsoft.com/office/drawing/2014/main" id="{4993A623-F803-CD8E-C5D6-0B22FC691F97}"/>
              </a:ext>
            </a:extLst>
          </p:cNvPr>
          <p:cNvSpPr/>
          <p:nvPr/>
        </p:nvSpPr>
        <p:spPr>
          <a:xfrm>
            <a:off x="6555543" y="251791"/>
            <a:ext cx="6072555" cy="5419248"/>
          </a:xfrm>
          <a:prstGeom prst="hexagon">
            <a:avLst>
              <a:gd name="adj" fmla="val 23107"/>
              <a:gd name="vf" fmla="val 115470"/>
            </a:avLst>
          </a:prstGeom>
          <a:blipFill>
            <a:blip r:embed="rId2">
              <a:extLst>
                <a:ext uri="{837473B0-CC2E-450A-ABE3-18F120FF3D39}">
                  <a1611:picAttrSrcUrl xmlns:a1611="http://schemas.microsoft.com/office/drawing/2016/11/main" r:id="rId3"/>
                </a:ext>
              </a:extLst>
            </a:blip>
            <a:stretch>
              <a:fillRect/>
            </a:stretch>
          </a:blipFill>
          <a:ln w="444500" cap="rnd">
            <a:noFill/>
            <a:roun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Y</a:t>
            </a:r>
          </a:p>
        </p:txBody>
      </p:sp>
      <p:sp>
        <p:nvSpPr>
          <p:cNvPr id="8" name="TextBox 7">
            <a:extLst>
              <a:ext uri="{FF2B5EF4-FFF2-40B4-BE49-F238E27FC236}">
                <a16:creationId xmlns:a16="http://schemas.microsoft.com/office/drawing/2014/main" id="{208232D3-998C-1BB5-81AC-370BE411BB15}"/>
              </a:ext>
            </a:extLst>
          </p:cNvPr>
          <p:cNvSpPr txBox="1"/>
          <p:nvPr/>
        </p:nvSpPr>
        <p:spPr>
          <a:xfrm>
            <a:off x="534572" y="3429000"/>
            <a:ext cx="4304713" cy="2308324"/>
          </a:xfrm>
          <a:prstGeom prst="rect">
            <a:avLst/>
          </a:prstGeom>
          <a:noFill/>
        </p:spPr>
        <p:txBody>
          <a:bodyPr wrap="square" rtlCol="0">
            <a:spAutoFit/>
          </a:bodyPr>
          <a:lstStyle/>
          <a:p>
            <a:pPr algn="ctr"/>
            <a:r>
              <a:rPr lang="en-US" b="1" dirty="0"/>
              <a:t>FOR TEAM TEN ENTERPRISE</a:t>
            </a:r>
          </a:p>
          <a:p>
            <a:pPr algn="ctr"/>
            <a:r>
              <a:rPr lang="en-US" dirty="0"/>
              <a:t>JANUARY 2013 – DECEMBER 2014</a:t>
            </a:r>
          </a:p>
          <a:p>
            <a:pPr algn="ctr"/>
            <a:endParaRPr lang="en-US" b="1" dirty="0"/>
          </a:p>
          <a:p>
            <a:pPr algn="ctr"/>
            <a:endParaRPr lang="en-US" b="1" dirty="0"/>
          </a:p>
          <a:p>
            <a:pPr algn="ctr"/>
            <a:r>
              <a:rPr lang="en-US" b="1" dirty="0"/>
              <a:t>PRESENTED BY:</a:t>
            </a:r>
          </a:p>
          <a:p>
            <a:pPr algn="ctr"/>
            <a:r>
              <a:rPr lang="en-US" dirty="0"/>
              <a:t>NWANDENDE CHINEMEREM CONFIDENCE &amp; YAQUB AJIBOLA ONAFOWORA</a:t>
            </a:r>
          </a:p>
          <a:p>
            <a:pPr algn="ctr"/>
            <a:r>
              <a:rPr lang="en-US" dirty="0"/>
              <a:t>(Team 10)</a:t>
            </a:r>
          </a:p>
        </p:txBody>
      </p:sp>
    </p:spTree>
    <p:extLst>
      <p:ext uri="{BB962C8B-B14F-4D97-AF65-F5344CB8AC3E}">
        <p14:creationId xmlns:p14="http://schemas.microsoft.com/office/powerpoint/2010/main" val="10202008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Hexagon 5">
            <a:extLst>
              <a:ext uri="{FF2B5EF4-FFF2-40B4-BE49-F238E27FC236}">
                <a16:creationId xmlns:a16="http://schemas.microsoft.com/office/drawing/2014/main" id="{FDE79112-324F-6E02-9B6F-4AD94C5EF113}"/>
              </a:ext>
            </a:extLst>
          </p:cNvPr>
          <p:cNvSpPr/>
          <p:nvPr/>
        </p:nvSpPr>
        <p:spPr>
          <a:xfrm>
            <a:off x="6096000" y="643597"/>
            <a:ext cx="6260123" cy="5570806"/>
          </a:xfrm>
          <a:prstGeom prst="hexagon">
            <a:avLst>
              <a:gd name="adj" fmla="val 22826"/>
              <a:gd name="vf" fmla="val 115470"/>
            </a:avLst>
          </a:prstGeom>
          <a:blipFill>
            <a:blip r:embed="rId2"/>
            <a:stretch>
              <a:fillRect/>
            </a:stretch>
          </a:blipFill>
          <a:ln w="444500" cap="rnd">
            <a:solidFill>
              <a:srgbClr val="002060"/>
            </a:solidFill>
            <a:roun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33DF20D-0090-6042-EF9E-AAB097EFC42A}"/>
              </a:ext>
            </a:extLst>
          </p:cNvPr>
          <p:cNvSpPr/>
          <p:nvPr/>
        </p:nvSpPr>
        <p:spPr>
          <a:xfrm>
            <a:off x="689317" y="2110152"/>
            <a:ext cx="4248443" cy="1318847"/>
          </a:xfrm>
          <a:prstGeom prst="rect">
            <a:avLst/>
          </a:prstGeom>
          <a:blipFill>
            <a:blip r:embed="rId3"/>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F5CF4E8E-D51B-65E0-5671-5E33802EF47C}"/>
              </a:ext>
            </a:extLst>
          </p:cNvPr>
          <p:cNvSpPr txBox="1"/>
          <p:nvPr/>
        </p:nvSpPr>
        <p:spPr>
          <a:xfrm>
            <a:off x="689317" y="2261743"/>
            <a:ext cx="5036234" cy="1015663"/>
          </a:xfrm>
          <a:prstGeom prst="rect">
            <a:avLst/>
          </a:prstGeom>
          <a:noFill/>
        </p:spPr>
        <p:txBody>
          <a:bodyPr wrap="square" rtlCol="0">
            <a:spAutoFit/>
          </a:bodyPr>
          <a:lstStyle/>
          <a:p>
            <a:r>
              <a:rPr lang="en-US" sz="6000" b="1" dirty="0">
                <a:solidFill>
                  <a:srgbClr val="002060"/>
                </a:solidFill>
              </a:rPr>
              <a:t>THANK YOU</a:t>
            </a:r>
          </a:p>
        </p:txBody>
      </p:sp>
    </p:spTree>
    <p:extLst>
      <p:ext uri="{BB962C8B-B14F-4D97-AF65-F5344CB8AC3E}">
        <p14:creationId xmlns:p14="http://schemas.microsoft.com/office/powerpoint/2010/main" val="20149041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Hexagon 5">
            <a:extLst>
              <a:ext uri="{FF2B5EF4-FFF2-40B4-BE49-F238E27FC236}">
                <a16:creationId xmlns:a16="http://schemas.microsoft.com/office/drawing/2014/main" id="{BD6B9323-2907-CB7D-E617-142EB36EC942}"/>
              </a:ext>
            </a:extLst>
          </p:cNvPr>
          <p:cNvSpPr/>
          <p:nvPr/>
        </p:nvSpPr>
        <p:spPr>
          <a:xfrm>
            <a:off x="-1907937" y="0"/>
            <a:ext cx="3277773" cy="1033515"/>
          </a:xfrm>
          <a:prstGeom prst="hexagon">
            <a:avLst>
              <a:gd name="adj" fmla="val 23107"/>
              <a:gd name="vf" fmla="val 115470"/>
            </a:avLst>
          </a:prstGeom>
          <a:solidFill>
            <a:srgbClr val="002060"/>
          </a:solidFill>
          <a:ln w="444500" cap="rnd">
            <a:solidFill>
              <a:srgbClr val="002060"/>
            </a:solidFill>
            <a:roun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b="1" dirty="0"/>
          </a:p>
        </p:txBody>
      </p:sp>
      <p:pic>
        <p:nvPicPr>
          <p:cNvPr id="30" name="Picture 29">
            <a:extLst>
              <a:ext uri="{FF2B5EF4-FFF2-40B4-BE49-F238E27FC236}">
                <a16:creationId xmlns:a16="http://schemas.microsoft.com/office/drawing/2014/main" id="{4DEC9DB4-D91A-EC06-B1A6-F56E5C8DCE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10621" y="365545"/>
            <a:ext cx="4346917" cy="5882639"/>
          </a:xfrm>
          <a:prstGeom prst="rect">
            <a:avLst/>
          </a:prstGeom>
        </p:spPr>
      </p:pic>
      <p:sp>
        <p:nvSpPr>
          <p:cNvPr id="31" name="Hexagon 30">
            <a:extLst>
              <a:ext uri="{FF2B5EF4-FFF2-40B4-BE49-F238E27FC236}">
                <a16:creationId xmlns:a16="http://schemas.microsoft.com/office/drawing/2014/main" id="{34A54E8D-4AB6-8EF0-F049-1DF957F59CC0}"/>
              </a:ext>
            </a:extLst>
          </p:cNvPr>
          <p:cNvSpPr/>
          <p:nvPr/>
        </p:nvSpPr>
        <p:spPr>
          <a:xfrm>
            <a:off x="519316" y="228019"/>
            <a:ext cx="2771336" cy="658275"/>
          </a:xfrm>
          <a:prstGeom prst="hexagon">
            <a:avLst>
              <a:gd name="adj" fmla="val 23107"/>
              <a:gd name="vf" fmla="val 115470"/>
            </a:avLst>
          </a:prstGeom>
          <a:solidFill>
            <a:schemeClr val="bg1"/>
          </a:solidFill>
          <a:ln w="444500" cap="rnd">
            <a:solidFill>
              <a:schemeClr val="bg1"/>
            </a:solidFill>
            <a:roun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200" b="1" dirty="0">
              <a:solidFill>
                <a:srgbClr val="002060"/>
              </a:solidFill>
            </a:endParaRPr>
          </a:p>
        </p:txBody>
      </p:sp>
      <p:sp>
        <p:nvSpPr>
          <p:cNvPr id="68" name="TextBox 67">
            <a:extLst>
              <a:ext uri="{FF2B5EF4-FFF2-40B4-BE49-F238E27FC236}">
                <a16:creationId xmlns:a16="http://schemas.microsoft.com/office/drawing/2014/main" id="{A7FBD2D5-B3A6-FC30-D8C3-F68605F4AB75}"/>
              </a:ext>
            </a:extLst>
          </p:cNvPr>
          <p:cNvSpPr txBox="1"/>
          <p:nvPr/>
        </p:nvSpPr>
        <p:spPr>
          <a:xfrm>
            <a:off x="2554440" y="1563249"/>
            <a:ext cx="2194560" cy="400110"/>
          </a:xfrm>
          <a:prstGeom prst="rect">
            <a:avLst/>
          </a:prstGeom>
          <a:noFill/>
        </p:spPr>
        <p:txBody>
          <a:bodyPr wrap="square" rtlCol="0">
            <a:spAutoFit/>
          </a:bodyPr>
          <a:lstStyle/>
          <a:p>
            <a:r>
              <a:rPr lang="en-US" sz="2000" dirty="0"/>
              <a:t>Business Overview</a:t>
            </a:r>
          </a:p>
        </p:txBody>
      </p:sp>
      <p:sp>
        <p:nvSpPr>
          <p:cNvPr id="69" name="TextBox 68">
            <a:extLst>
              <a:ext uri="{FF2B5EF4-FFF2-40B4-BE49-F238E27FC236}">
                <a16:creationId xmlns:a16="http://schemas.microsoft.com/office/drawing/2014/main" id="{74383C4C-7A96-8EA9-5336-C04068CE52FA}"/>
              </a:ext>
            </a:extLst>
          </p:cNvPr>
          <p:cNvSpPr txBox="1"/>
          <p:nvPr/>
        </p:nvSpPr>
        <p:spPr>
          <a:xfrm>
            <a:off x="2559118" y="2389976"/>
            <a:ext cx="2578491" cy="400110"/>
          </a:xfrm>
          <a:prstGeom prst="rect">
            <a:avLst/>
          </a:prstGeom>
          <a:noFill/>
        </p:spPr>
        <p:txBody>
          <a:bodyPr wrap="square" rtlCol="0">
            <a:spAutoFit/>
          </a:bodyPr>
          <a:lstStyle/>
          <a:p>
            <a:r>
              <a:rPr lang="en-US" sz="2000" dirty="0"/>
              <a:t>Product Performance</a:t>
            </a:r>
          </a:p>
        </p:txBody>
      </p:sp>
      <p:sp>
        <p:nvSpPr>
          <p:cNvPr id="70" name="TextBox 69">
            <a:extLst>
              <a:ext uri="{FF2B5EF4-FFF2-40B4-BE49-F238E27FC236}">
                <a16:creationId xmlns:a16="http://schemas.microsoft.com/office/drawing/2014/main" id="{3661178F-0ABB-0FE7-CB55-DAE14044B705}"/>
              </a:ext>
            </a:extLst>
          </p:cNvPr>
          <p:cNvSpPr txBox="1"/>
          <p:nvPr/>
        </p:nvSpPr>
        <p:spPr>
          <a:xfrm>
            <a:off x="2521311" y="3253946"/>
            <a:ext cx="4346917" cy="400110"/>
          </a:xfrm>
          <a:prstGeom prst="rect">
            <a:avLst/>
          </a:prstGeom>
          <a:noFill/>
        </p:spPr>
        <p:txBody>
          <a:bodyPr wrap="square" rtlCol="0">
            <a:spAutoFit/>
          </a:bodyPr>
          <a:lstStyle/>
          <a:p>
            <a:r>
              <a:rPr lang="en-US" sz="2000" dirty="0"/>
              <a:t>Sales Performance by Product in 2014</a:t>
            </a:r>
          </a:p>
        </p:txBody>
      </p:sp>
      <p:sp>
        <p:nvSpPr>
          <p:cNvPr id="71" name="TextBox 70">
            <a:extLst>
              <a:ext uri="{FF2B5EF4-FFF2-40B4-BE49-F238E27FC236}">
                <a16:creationId xmlns:a16="http://schemas.microsoft.com/office/drawing/2014/main" id="{2589E9FD-0656-F857-90E5-910CADC6B039}"/>
              </a:ext>
            </a:extLst>
          </p:cNvPr>
          <p:cNvSpPr txBox="1"/>
          <p:nvPr/>
        </p:nvSpPr>
        <p:spPr>
          <a:xfrm>
            <a:off x="2521308" y="4112748"/>
            <a:ext cx="4346917" cy="400110"/>
          </a:xfrm>
          <a:prstGeom prst="rect">
            <a:avLst/>
          </a:prstGeom>
          <a:noFill/>
        </p:spPr>
        <p:txBody>
          <a:bodyPr wrap="square" rtlCol="0">
            <a:spAutoFit/>
          </a:bodyPr>
          <a:lstStyle/>
          <a:p>
            <a:r>
              <a:rPr lang="en-US" sz="2000" dirty="0"/>
              <a:t>Quarter 4 Overview</a:t>
            </a:r>
          </a:p>
        </p:txBody>
      </p:sp>
      <p:sp>
        <p:nvSpPr>
          <p:cNvPr id="72" name="TextBox 71">
            <a:extLst>
              <a:ext uri="{FF2B5EF4-FFF2-40B4-BE49-F238E27FC236}">
                <a16:creationId xmlns:a16="http://schemas.microsoft.com/office/drawing/2014/main" id="{AF0002EB-1C9F-6709-22AA-7B15CDCE18E5}"/>
              </a:ext>
            </a:extLst>
          </p:cNvPr>
          <p:cNvSpPr txBox="1"/>
          <p:nvPr/>
        </p:nvSpPr>
        <p:spPr>
          <a:xfrm>
            <a:off x="2521310" y="4962816"/>
            <a:ext cx="4346917" cy="400110"/>
          </a:xfrm>
          <a:prstGeom prst="rect">
            <a:avLst/>
          </a:prstGeom>
          <a:noFill/>
        </p:spPr>
        <p:txBody>
          <a:bodyPr wrap="square" rtlCol="0">
            <a:spAutoFit/>
          </a:bodyPr>
          <a:lstStyle/>
          <a:p>
            <a:r>
              <a:rPr lang="en-US" sz="2000" dirty="0"/>
              <a:t>Performance by Tax</a:t>
            </a:r>
          </a:p>
        </p:txBody>
      </p:sp>
      <p:sp>
        <p:nvSpPr>
          <p:cNvPr id="73" name="TextBox 72">
            <a:extLst>
              <a:ext uri="{FF2B5EF4-FFF2-40B4-BE49-F238E27FC236}">
                <a16:creationId xmlns:a16="http://schemas.microsoft.com/office/drawing/2014/main" id="{F704D7B9-3FD8-5F20-932D-A16B00568064}"/>
              </a:ext>
            </a:extLst>
          </p:cNvPr>
          <p:cNvSpPr txBox="1"/>
          <p:nvPr/>
        </p:nvSpPr>
        <p:spPr>
          <a:xfrm>
            <a:off x="2521309" y="5825173"/>
            <a:ext cx="4346917" cy="400110"/>
          </a:xfrm>
          <a:prstGeom prst="rect">
            <a:avLst/>
          </a:prstGeom>
          <a:noFill/>
        </p:spPr>
        <p:txBody>
          <a:bodyPr wrap="square" rtlCol="0">
            <a:spAutoFit/>
          </a:bodyPr>
          <a:lstStyle/>
          <a:p>
            <a:r>
              <a:rPr lang="en-US" sz="2000" dirty="0"/>
              <a:t>Conclusions and Recommendation</a:t>
            </a:r>
          </a:p>
        </p:txBody>
      </p:sp>
      <p:grpSp>
        <p:nvGrpSpPr>
          <p:cNvPr id="17" name="Group 16">
            <a:extLst>
              <a:ext uri="{FF2B5EF4-FFF2-40B4-BE49-F238E27FC236}">
                <a16:creationId xmlns:a16="http://schemas.microsoft.com/office/drawing/2014/main" id="{81BD1DDE-6516-57BA-8505-20F8A00C7D3D}"/>
              </a:ext>
            </a:extLst>
          </p:cNvPr>
          <p:cNvGrpSpPr/>
          <p:nvPr/>
        </p:nvGrpSpPr>
        <p:grpSpPr>
          <a:xfrm>
            <a:off x="1992919" y="1549657"/>
            <a:ext cx="631869" cy="395687"/>
            <a:chOff x="1992919" y="1549657"/>
            <a:chExt cx="631869" cy="395687"/>
          </a:xfrm>
        </p:grpSpPr>
        <p:sp>
          <p:nvSpPr>
            <p:cNvPr id="32" name="Hexagon 31">
              <a:extLst>
                <a:ext uri="{FF2B5EF4-FFF2-40B4-BE49-F238E27FC236}">
                  <a16:creationId xmlns:a16="http://schemas.microsoft.com/office/drawing/2014/main" id="{FE80A226-A3C5-92E3-B2D5-9B104426E861}"/>
                </a:ext>
              </a:extLst>
            </p:cNvPr>
            <p:cNvSpPr/>
            <p:nvPr/>
          </p:nvSpPr>
          <p:spPr>
            <a:xfrm>
              <a:off x="2022816" y="1576012"/>
              <a:ext cx="340556" cy="369332"/>
            </a:xfrm>
            <a:prstGeom prst="hexagon">
              <a:avLst>
                <a:gd name="adj" fmla="val 23107"/>
                <a:gd name="vf" fmla="val 115470"/>
              </a:avLst>
            </a:prstGeom>
            <a:solidFill>
              <a:srgbClr val="002060"/>
            </a:solidFill>
            <a:ln w="444500" cap="rnd">
              <a:solidFill>
                <a:srgbClr val="002060"/>
              </a:solidFill>
              <a:roun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b="1" dirty="0"/>
            </a:p>
          </p:txBody>
        </p:sp>
        <p:sp>
          <p:nvSpPr>
            <p:cNvPr id="76" name="TextBox 75">
              <a:extLst>
                <a:ext uri="{FF2B5EF4-FFF2-40B4-BE49-F238E27FC236}">
                  <a16:creationId xmlns:a16="http://schemas.microsoft.com/office/drawing/2014/main" id="{8CE2ED24-308E-36F3-FF3C-1F545AD69F79}"/>
                </a:ext>
              </a:extLst>
            </p:cNvPr>
            <p:cNvSpPr txBox="1"/>
            <p:nvPr/>
          </p:nvSpPr>
          <p:spPr>
            <a:xfrm>
              <a:off x="1992919" y="1549657"/>
              <a:ext cx="631869" cy="369332"/>
            </a:xfrm>
            <a:prstGeom prst="rect">
              <a:avLst/>
            </a:prstGeom>
            <a:noFill/>
          </p:spPr>
          <p:txBody>
            <a:bodyPr wrap="square" rtlCol="0">
              <a:spAutoFit/>
            </a:bodyPr>
            <a:lstStyle/>
            <a:p>
              <a:r>
                <a:rPr lang="en-US" b="1" dirty="0">
                  <a:solidFill>
                    <a:schemeClr val="bg1"/>
                  </a:solidFill>
                </a:rPr>
                <a:t>01</a:t>
              </a:r>
            </a:p>
          </p:txBody>
        </p:sp>
      </p:grpSp>
      <p:sp>
        <p:nvSpPr>
          <p:cNvPr id="5" name="TextBox 4">
            <a:extLst>
              <a:ext uri="{FF2B5EF4-FFF2-40B4-BE49-F238E27FC236}">
                <a16:creationId xmlns:a16="http://schemas.microsoft.com/office/drawing/2014/main" id="{3E885C47-C242-0755-C71E-49FCDA230679}"/>
              </a:ext>
            </a:extLst>
          </p:cNvPr>
          <p:cNvSpPr txBox="1"/>
          <p:nvPr/>
        </p:nvSpPr>
        <p:spPr>
          <a:xfrm>
            <a:off x="1369836" y="2270582"/>
            <a:ext cx="631869" cy="369332"/>
          </a:xfrm>
          <a:prstGeom prst="rect">
            <a:avLst/>
          </a:prstGeom>
          <a:noFill/>
        </p:spPr>
        <p:txBody>
          <a:bodyPr wrap="square" rtlCol="0">
            <a:spAutoFit/>
          </a:bodyPr>
          <a:lstStyle/>
          <a:p>
            <a:r>
              <a:rPr lang="en-US" b="1" dirty="0">
                <a:solidFill>
                  <a:schemeClr val="bg1"/>
                </a:solidFill>
              </a:rPr>
              <a:t>01</a:t>
            </a:r>
          </a:p>
        </p:txBody>
      </p:sp>
      <p:sp>
        <p:nvSpPr>
          <p:cNvPr id="8" name="TextBox 7">
            <a:extLst>
              <a:ext uri="{FF2B5EF4-FFF2-40B4-BE49-F238E27FC236}">
                <a16:creationId xmlns:a16="http://schemas.microsoft.com/office/drawing/2014/main" id="{70B85D63-93A5-0DED-1E6E-FE57B186AE08}"/>
              </a:ext>
            </a:extLst>
          </p:cNvPr>
          <p:cNvSpPr txBox="1"/>
          <p:nvPr/>
        </p:nvSpPr>
        <p:spPr>
          <a:xfrm>
            <a:off x="1994092" y="2622175"/>
            <a:ext cx="631869" cy="369332"/>
          </a:xfrm>
          <a:prstGeom prst="rect">
            <a:avLst/>
          </a:prstGeom>
          <a:noFill/>
        </p:spPr>
        <p:txBody>
          <a:bodyPr wrap="square" rtlCol="0">
            <a:spAutoFit/>
          </a:bodyPr>
          <a:lstStyle/>
          <a:p>
            <a:r>
              <a:rPr lang="en-US" b="1" dirty="0">
                <a:solidFill>
                  <a:schemeClr val="bg1"/>
                </a:solidFill>
              </a:rPr>
              <a:t>02</a:t>
            </a:r>
          </a:p>
        </p:txBody>
      </p:sp>
      <p:sp>
        <p:nvSpPr>
          <p:cNvPr id="10" name="TextBox 9">
            <a:extLst>
              <a:ext uri="{FF2B5EF4-FFF2-40B4-BE49-F238E27FC236}">
                <a16:creationId xmlns:a16="http://schemas.microsoft.com/office/drawing/2014/main" id="{CF31536E-0956-00C2-AD8C-5F4D6F07C8C3}"/>
              </a:ext>
            </a:extLst>
          </p:cNvPr>
          <p:cNvSpPr txBox="1"/>
          <p:nvPr/>
        </p:nvSpPr>
        <p:spPr>
          <a:xfrm>
            <a:off x="2015196" y="3642623"/>
            <a:ext cx="631869" cy="369332"/>
          </a:xfrm>
          <a:prstGeom prst="rect">
            <a:avLst/>
          </a:prstGeom>
          <a:noFill/>
        </p:spPr>
        <p:txBody>
          <a:bodyPr wrap="square" rtlCol="0">
            <a:spAutoFit/>
          </a:bodyPr>
          <a:lstStyle/>
          <a:p>
            <a:r>
              <a:rPr lang="en-US" b="1" dirty="0">
                <a:solidFill>
                  <a:schemeClr val="bg1"/>
                </a:solidFill>
              </a:rPr>
              <a:t>03</a:t>
            </a:r>
          </a:p>
        </p:txBody>
      </p:sp>
      <p:sp>
        <p:nvSpPr>
          <p:cNvPr id="14" name="TextBox 13">
            <a:extLst>
              <a:ext uri="{FF2B5EF4-FFF2-40B4-BE49-F238E27FC236}">
                <a16:creationId xmlns:a16="http://schemas.microsoft.com/office/drawing/2014/main" id="{4BF40EF9-13EE-AF1C-DE8F-B7E526B63F06}"/>
              </a:ext>
            </a:extLst>
          </p:cNvPr>
          <p:cNvSpPr txBox="1"/>
          <p:nvPr/>
        </p:nvSpPr>
        <p:spPr>
          <a:xfrm>
            <a:off x="2022816" y="5690151"/>
            <a:ext cx="631869" cy="369332"/>
          </a:xfrm>
          <a:prstGeom prst="rect">
            <a:avLst/>
          </a:prstGeom>
          <a:noFill/>
        </p:spPr>
        <p:txBody>
          <a:bodyPr wrap="square" rtlCol="0">
            <a:spAutoFit/>
          </a:bodyPr>
          <a:lstStyle/>
          <a:p>
            <a:r>
              <a:rPr lang="en-US" b="1" dirty="0">
                <a:solidFill>
                  <a:schemeClr val="bg1"/>
                </a:solidFill>
              </a:rPr>
              <a:t>05</a:t>
            </a:r>
          </a:p>
        </p:txBody>
      </p:sp>
      <p:grpSp>
        <p:nvGrpSpPr>
          <p:cNvPr id="18" name="Group 17">
            <a:extLst>
              <a:ext uri="{FF2B5EF4-FFF2-40B4-BE49-F238E27FC236}">
                <a16:creationId xmlns:a16="http://schemas.microsoft.com/office/drawing/2014/main" id="{7BCB1304-4CC3-3C0D-F077-B00D226CA62A}"/>
              </a:ext>
            </a:extLst>
          </p:cNvPr>
          <p:cNvGrpSpPr/>
          <p:nvPr/>
        </p:nvGrpSpPr>
        <p:grpSpPr>
          <a:xfrm>
            <a:off x="1975332" y="2407838"/>
            <a:ext cx="631869" cy="395687"/>
            <a:chOff x="1992919" y="1549657"/>
            <a:chExt cx="631869" cy="395687"/>
          </a:xfrm>
        </p:grpSpPr>
        <p:sp>
          <p:nvSpPr>
            <p:cNvPr id="19" name="Hexagon 18">
              <a:extLst>
                <a:ext uri="{FF2B5EF4-FFF2-40B4-BE49-F238E27FC236}">
                  <a16:creationId xmlns:a16="http://schemas.microsoft.com/office/drawing/2014/main" id="{FAE8938D-F4E4-7825-3056-41CA1528D5A1}"/>
                </a:ext>
              </a:extLst>
            </p:cNvPr>
            <p:cNvSpPr/>
            <p:nvPr/>
          </p:nvSpPr>
          <p:spPr>
            <a:xfrm>
              <a:off x="2022816" y="1576012"/>
              <a:ext cx="340556" cy="369332"/>
            </a:xfrm>
            <a:prstGeom prst="hexagon">
              <a:avLst>
                <a:gd name="adj" fmla="val 23107"/>
                <a:gd name="vf" fmla="val 115470"/>
              </a:avLst>
            </a:prstGeom>
            <a:solidFill>
              <a:srgbClr val="002060"/>
            </a:solidFill>
            <a:ln w="444500" cap="rnd">
              <a:solidFill>
                <a:srgbClr val="002060"/>
              </a:solidFill>
              <a:roun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b="1" dirty="0"/>
            </a:p>
          </p:txBody>
        </p:sp>
        <p:sp>
          <p:nvSpPr>
            <p:cNvPr id="20" name="TextBox 19">
              <a:extLst>
                <a:ext uri="{FF2B5EF4-FFF2-40B4-BE49-F238E27FC236}">
                  <a16:creationId xmlns:a16="http://schemas.microsoft.com/office/drawing/2014/main" id="{1FA0CF87-F59B-1BE0-AA7F-57DF50126528}"/>
                </a:ext>
              </a:extLst>
            </p:cNvPr>
            <p:cNvSpPr txBox="1"/>
            <p:nvPr/>
          </p:nvSpPr>
          <p:spPr>
            <a:xfrm>
              <a:off x="1992919" y="1549657"/>
              <a:ext cx="631869" cy="369332"/>
            </a:xfrm>
            <a:prstGeom prst="rect">
              <a:avLst/>
            </a:prstGeom>
            <a:noFill/>
          </p:spPr>
          <p:txBody>
            <a:bodyPr wrap="square" rtlCol="0">
              <a:spAutoFit/>
            </a:bodyPr>
            <a:lstStyle/>
            <a:p>
              <a:r>
                <a:rPr lang="en-US" b="1" dirty="0">
                  <a:solidFill>
                    <a:schemeClr val="bg1"/>
                  </a:solidFill>
                </a:rPr>
                <a:t>02</a:t>
              </a:r>
            </a:p>
          </p:txBody>
        </p:sp>
      </p:grpSp>
      <p:grpSp>
        <p:nvGrpSpPr>
          <p:cNvPr id="21" name="Group 20">
            <a:extLst>
              <a:ext uri="{FF2B5EF4-FFF2-40B4-BE49-F238E27FC236}">
                <a16:creationId xmlns:a16="http://schemas.microsoft.com/office/drawing/2014/main" id="{C4F5E59C-9CD1-6BDE-4E34-5AC41A5D7478}"/>
              </a:ext>
            </a:extLst>
          </p:cNvPr>
          <p:cNvGrpSpPr/>
          <p:nvPr/>
        </p:nvGrpSpPr>
        <p:grpSpPr>
          <a:xfrm>
            <a:off x="1957745" y="3266019"/>
            <a:ext cx="631869" cy="395687"/>
            <a:chOff x="1992919" y="1549657"/>
            <a:chExt cx="631869" cy="395687"/>
          </a:xfrm>
        </p:grpSpPr>
        <p:sp>
          <p:nvSpPr>
            <p:cNvPr id="22" name="Hexagon 21">
              <a:extLst>
                <a:ext uri="{FF2B5EF4-FFF2-40B4-BE49-F238E27FC236}">
                  <a16:creationId xmlns:a16="http://schemas.microsoft.com/office/drawing/2014/main" id="{FB2040BC-6E16-728A-4900-C7AE1E4B14C3}"/>
                </a:ext>
              </a:extLst>
            </p:cNvPr>
            <p:cNvSpPr/>
            <p:nvPr/>
          </p:nvSpPr>
          <p:spPr>
            <a:xfrm>
              <a:off x="2022816" y="1576012"/>
              <a:ext cx="340556" cy="369332"/>
            </a:xfrm>
            <a:prstGeom prst="hexagon">
              <a:avLst>
                <a:gd name="adj" fmla="val 23107"/>
                <a:gd name="vf" fmla="val 115470"/>
              </a:avLst>
            </a:prstGeom>
            <a:solidFill>
              <a:srgbClr val="002060"/>
            </a:solidFill>
            <a:ln w="444500" cap="rnd">
              <a:solidFill>
                <a:srgbClr val="002060"/>
              </a:solidFill>
              <a:roun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b="1" dirty="0"/>
            </a:p>
          </p:txBody>
        </p:sp>
        <p:sp>
          <p:nvSpPr>
            <p:cNvPr id="23" name="TextBox 22">
              <a:extLst>
                <a:ext uri="{FF2B5EF4-FFF2-40B4-BE49-F238E27FC236}">
                  <a16:creationId xmlns:a16="http://schemas.microsoft.com/office/drawing/2014/main" id="{86914CA1-4EBE-1B4A-21A4-57F4AFD7052F}"/>
                </a:ext>
              </a:extLst>
            </p:cNvPr>
            <p:cNvSpPr txBox="1"/>
            <p:nvPr/>
          </p:nvSpPr>
          <p:spPr>
            <a:xfrm>
              <a:off x="1992919" y="1549657"/>
              <a:ext cx="631869" cy="369332"/>
            </a:xfrm>
            <a:prstGeom prst="rect">
              <a:avLst/>
            </a:prstGeom>
            <a:noFill/>
          </p:spPr>
          <p:txBody>
            <a:bodyPr wrap="square" rtlCol="0">
              <a:spAutoFit/>
            </a:bodyPr>
            <a:lstStyle/>
            <a:p>
              <a:r>
                <a:rPr lang="en-US" b="1" dirty="0">
                  <a:solidFill>
                    <a:schemeClr val="bg1"/>
                  </a:solidFill>
                </a:rPr>
                <a:t>03</a:t>
              </a:r>
            </a:p>
          </p:txBody>
        </p:sp>
      </p:grpSp>
      <p:grpSp>
        <p:nvGrpSpPr>
          <p:cNvPr id="24" name="Group 23">
            <a:extLst>
              <a:ext uri="{FF2B5EF4-FFF2-40B4-BE49-F238E27FC236}">
                <a16:creationId xmlns:a16="http://schemas.microsoft.com/office/drawing/2014/main" id="{CAE33A0D-3191-A4AE-3326-3EDEDD54EC85}"/>
              </a:ext>
            </a:extLst>
          </p:cNvPr>
          <p:cNvGrpSpPr/>
          <p:nvPr/>
        </p:nvGrpSpPr>
        <p:grpSpPr>
          <a:xfrm>
            <a:off x="1940158" y="4124200"/>
            <a:ext cx="631869" cy="395687"/>
            <a:chOff x="1992919" y="1549657"/>
            <a:chExt cx="631869" cy="395687"/>
          </a:xfrm>
        </p:grpSpPr>
        <p:sp>
          <p:nvSpPr>
            <p:cNvPr id="25" name="Hexagon 24">
              <a:extLst>
                <a:ext uri="{FF2B5EF4-FFF2-40B4-BE49-F238E27FC236}">
                  <a16:creationId xmlns:a16="http://schemas.microsoft.com/office/drawing/2014/main" id="{CFDA272A-3C30-BD41-8799-EABFEA479417}"/>
                </a:ext>
              </a:extLst>
            </p:cNvPr>
            <p:cNvSpPr/>
            <p:nvPr/>
          </p:nvSpPr>
          <p:spPr>
            <a:xfrm>
              <a:off x="2022816" y="1576012"/>
              <a:ext cx="340556" cy="369332"/>
            </a:xfrm>
            <a:prstGeom prst="hexagon">
              <a:avLst>
                <a:gd name="adj" fmla="val 23107"/>
                <a:gd name="vf" fmla="val 115470"/>
              </a:avLst>
            </a:prstGeom>
            <a:solidFill>
              <a:srgbClr val="002060"/>
            </a:solidFill>
            <a:ln w="444500" cap="rnd">
              <a:solidFill>
                <a:srgbClr val="002060"/>
              </a:solidFill>
              <a:roun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b="1" dirty="0"/>
            </a:p>
          </p:txBody>
        </p:sp>
        <p:sp>
          <p:nvSpPr>
            <p:cNvPr id="26" name="TextBox 25">
              <a:extLst>
                <a:ext uri="{FF2B5EF4-FFF2-40B4-BE49-F238E27FC236}">
                  <a16:creationId xmlns:a16="http://schemas.microsoft.com/office/drawing/2014/main" id="{EC12ECF2-C30E-86D5-D8C6-9261416A4A49}"/>
                </a:ext>
              </a:extLst>
            </p:cNvPr>
            <p:cNvSpPr txBox="1"/>
            <p:nvPr/>
          </p:nvSpPr>
          <p:spPr>
            <a:xfrm>
              <a:off x="1992919" y="1549657"/>
              <a:ext cx="631869" cy="369332"/>
            </a:xfrm>
            <a:prstGeom prst="rect">
              <a:avLst/>
            </a:prstGeom>
            <a:noFill/>
          </p:spPr>
          <p:txBody>
            <a:bodyPr wrap="square" rtlCol="0">
              <a:spAutoFit/>
            </a:bodyPr>
            <a:lstStyle/>
            <a:p>
              <a:r>
                <a:rPr lang="en-US" b="1" dirty="0">
                  <a:solidFill>
                    <a:schemeClr val="bg1"/>
                  </a:solidFill>
                </a:rPr>
                <a:t>04</a:t>
              </a:r>
            </a:p>
          </p:txBody>
        </p:sp>
      </p:grpSp>
      <p:grpSp>
        <p:nvGrpSpPr>
          <p:cNvPr id="27" name="Group 26">
            <a:extLst>
              <a:ext uri="{FF2B5EF4-FFF2-40B4-BE49-F238E27FC236}">
                <a16:creationId xmlns:a16="http://schemas.microsoft.com/office/drawing/2014/main" id="{949ABA8E-F319-13AE-B5FB-0A6CE6E11797}"/>
              </a:ext>
            </a:extLst>
          </p:cNvPr>
          <p:cNvGrpSpPr/>
          <p:nvPr/>
        </p:nvGrpSpPr>
        <p:grpSpPr>
          <a:xfrm>
            <a:off x="1922571" y="4982381"/>
            <a:ext cx="631869" cy="395687"/>
            <a:chOff x="1992919" y="1549657"/>
            <a:chExt cx="631869" cy="395687"/>
          </a:xfrm>
        </p:grpSpPr>
        <p:sp>
          <p:nvSpPr>
            <p:cNvPr id="28" name="Hexagon 27">
              <a:extLst>
                <a:ext uri="{FF2B5EF4-FFF2-40B4-BE49-F238E27FC236}">
                  <a16:creationId xmlns:a16="http://schemas.microsoft.com/office/drawing/2014/main" id="{F1B19B68-99C0-FD97-7116-5B412C166BEC}"/>
                </a:ext>
              </a:extLst>
            </p:cNvPr>
            <p:cNvSpPr/>
            <p:nvPr/>
          </p:nvSpPr>
          <p:spPr>
            <a:xfrm>
              <a:off x="2022816" y="1576012"/>
              <a:ext cx="340556" cy="369332"/>
            </a:xfrm>
            <a:prstGeom prst="hexagon">
              <a:avLst>
                <a:gd name="adj" fmla="val 23107"/>
                <a:gd name="vf" fmla="val 115470"/>
              </a:avLst>
            </a:prstGeom>
            <a:solidFill>
              <a:srgbClr val="002060"/>
            </a:solidFill>
            <a:ln w="444500" cap="rnd">
              <a:solidFill>
                <a:srgbClr val="002060"/>
              </a:solidFill>
              <a:roun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b="1" dirty="0"/>
            </a:p>
          </p:txBody>
        </p:sp>
        <p:sp>
          <p:nvSpPr>
            <p:cNvPr id="29" name="TextBox 28">
              <a:extLst>
                <a:ext uri="{FF2B5EF4-FFF2-40B4-BE49-F238E27FC236}">
                  <a16:creationId xmlns:a16="http://schemas.microsoft.com/office/drawing/2014/main" id="{F2C68B45-71CB-AC10-269D-003A08139129}"/>
                </a:ext>
              </a:extLst>
            </p:cNvPr>
            <p:cNvSpPr txBox="1"/>
            <p:nvPr/>
          </p:nvSpPr>
          <p:spPr>
            <a:xfrm>
              <a:off x="1992919" y="1549657"/>
              <a:ext cx="631869" cy="369332"/>
            </a:xfrm>
            <a:prstGeom prst="rect">
              <a:avLst/>
            </a:prstGeom>
            <a:noFill/>
          </p:spPr>
          <p:txBody>
            <a:bodyPr wrap="square" rtlCol="0">
              <a:spAutoFit/>
            </a:bodyPr>
            <a:lstStyle/>
            <a:p>
              <a:r>
                <a:rPr lang="en-US" b="1" dirty="0">
                  <a:solidFill>
                    <a:schemeClr val="bg1"/>
                  </a:solidFill>
                </a:rPr>
                <a:t>05</a:t>
              </a:r>
            </a:p>
          </p:txBody>
        </p:sp>
      </p:grpSp>
      <p:grpSp>
        <p:nvGrpSpPr>
          <p:cNvPr id="33" name="Group 32">
            <a:extLst>
              <a:ext uri="{FF2B5EF4-FFF2-40B4-BE49-F238E27FC236}">
                <a16:creationId xmlns:a16="http://schemas.microsoft.com/office/drawing/2014/main" id="{8DC55E0D-7DA4-4BF3-9E52-161C72C955B5}"/>
              </a:ext>
            </a:extLst>
          </p:cNvPr>
          <p:cNvGrpSpPr/>
          <p:nvPr/>
        </p:nvGrpSpPr>
        <p:grpSpPr>
          <a:xfrm>
            <a:off x="1904984" y="5840562"/>
            <a:ext cx="631869" cy="395687"/>
            <a:chOff x="1992919" y="1549657"/>
            <a:chExt cx="631869" cy="395687"/>
          </a:xfrm>
        </p:grpSpPr>
        <p:sp>
          <p:nvSpPr>
            <p:cNvPr id="34" name="Hexagon 33">
              <a:extLst>
                <a:ext uri="{FF2B5EF4-FFF2-40B4-BE49-F238E27FC236}">
                  <a16:creationId xmlns:a16="http://schemas.microsoft.com/office/drawing/2014/main" id="{422C0BA5-D066-C270-E95B-C6A4A7816BE8}"/>
                </a:ext>
              </a:extLst>
            </p:cNvPr>
            <p:cNvSpPr/>
            <p:nvPr/>
          </p:nvSpPr>
          <p:spPr>
            <a:xfrm>
              <a:off x="2022816" y="1576012"/>
              <a:ext cx="340556" cy="369332"/>
            </a:xfrm>
            <a:prstGeom prst="hexagon">
              <a:avLst>
                <a:gd name="adj" fmla="val 23107"/>
                <a:gd name="vf" fmla="val 115470"/>
              </a:avLst>
            </a:prstGeom>
            <a:solidFill>
              <a:srgbClr val="002060"/>
            </a:solidFill>
            <a:ln w="444500" cap="rnd">
              <a:solidFill>
                <a:srgbClr val="002060"/>
              </a:solidFill>
              <a:roun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b="1" dirty="0"/>
            </a:p>
          </p:txBody>
        </p:sp>
        <p:sp>
          <p:nvSpPr>
            <p:cNvPr id="35" name="TextBox 34">
              <a:extLst>
                <a:ext uri="{FF2B5EF4-FFF2-40B4-BE49-F238E27FC236}">
                  <a16:creationId xmlns:a16="http://schemas.microsoft.com/office/drawing/2014/main" id="{0392442C-4085-61E0-C5AD-D21B96C5F206}"/>
                </a:ext>
              </a:extLst>
            </p:cNvPr>
            <p:cNvSpPr txBox="1"/>
            <p:nvPr/>
          </p:nvSpPr>
          <p:spPr>
            <a:xfrm>
              <a:off x="1992919" y="1549657"/>
              <a:ext cx="631869" cy="369332"/>
            </a:xfrm>
            <a:prstGeom prst="rect">
              <a:avLst/>
            </a:prstGeom>
            <a:noFill/>
          </p:spPr>
          <p:txBody>
            <a:bodyPr wrap="square" rtlCol="0">
              <a:spAutoFit/>
            </a:bodyPr>
            <a:lstStyle/>
            <a:p>
              <a:r>
                <a:rPr lang="en-US" b="1" dirty="0">
                  <a:solidFill>
                    <a:schemeClr val="bg1"/>
                  </a:solidFill>
                </a:rPr>
                <a:t>06</a:t>
              </a:r>
            </a:p>
          </p:txBody>
        </p:sp>
      </p:grpSp>
      <p:sp>
        <p:nvSpPr>
          <p:cNvPr id="2" name="TextBox 1">
            <a:extLst>
              <a:ext uri="{FF2B5EF4-FFF2-40B4-BE49-F238E27FC236}">
                <a16:creationId xmlns:a16="http://schemas.microsoft.com/office/drawing/2014/main" id="{B7C33CF0-842D-1F21-A2CE-0AD22CDC2DA1}"/>
              </a:ext>
            </a:extLst>
          </p:cNvPr>
          <p:cNvSpPr txBox="1"/>
          <p:nvPr/>
        </p:nvSpPr>
        <p:spPr>
          <a:xfrm>
            <a:off x="363638" y="261863"/>
            <a:ext cx="3749733" cy="523220"/>
          </a:xfrm>
          <a:prstGeom prst="rect">
            <a:avLst/>
          </a:prstGeom>
          <a:noFill/>
        </p:spPr>
        <p:txBody>
          <a:bodyPr wrap="square" rtlCol="0">
            <a:spAutoFit/>
          </a:bodyPr>
          <a:lstStyle/>
          <a:p>
            <a:r>
              <a:rPr lang="en-US" sz="2800" b="1" dirty="0">
                <a:solidFill>
                  <a:schemeClr val="accent1">
                    <a:lumMod val="50000"/>
                  </a:schemeClr>
                </a:solidFill>
              </a:rPr>
              <a:t>Table of Contents</a:t>
            </a:r>
          </a:p>
        </p:txBody>
      </p:sp>
    </p:spTree>
    <p:extLst>
      <p:ext uri="{BB962C8B-B14F-4D97-AF65-F5344CB8AC3E}">
        <p14:creationId xmlns:p14="http://schemas.microsoft.com/office/powerpoint/2010/main" val="20108447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Hexagon 5">
            <a:extLst>
              <a:ext uri="{FF2B5EF4-FFF2-40B4-BE49-F238E27FC236}">
                <a16:creationId xmlns:a16="http://schemas.microsoft.com/office/drawing/2014/main" id="{BD6B9323-2907-CB7D-E617-142EB36EC942}"/>
              </a:ext>
            </a:extLst>
          </p:cNvPr>
          <p:cNvSpPr/>
          <p:nvPr/>
        </p:nvSpPr>
        <p:spPr>
          <a:xfrm>
            <a:off x="2775818" y="2368864"/>
            <a:ext cx="873381" cy="809997"/>
          </a:xfrm>
          <a:prstGeom prst="hexagon">
            <a:avLst>
              <a:gd name="adj" fmla="val 23107"/>
              <a:gd name="vf" fmla="val 115470"/>
            </a:avLst>
          </a:prstGeom>
          <a:solidFill>
            <a:srgbClr val="002060"/>
          </a:solidFill>
          <a:ln w="444500" cap="rnd">
            <a:solidFill>
              <a:srgbClr val="002060"/>
            </a:solidFill>
            <a:roun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b="1" dirty="0"/>
          </a:p>
        </p:txBody>
      </p:sp>
      <p:pic>
        <p:nvPicPr>
          <p:cNvPr id="7" name="Picture 6">
            <a:extLst>
              <a:ext uri="{FF2B5EF4-FFF2-40B4-BE49-F238E27FC236}">
                <a16:creationId xmlns:a16="http://schemas.microsoft.com/office/drawing/2014/main" id="{0622CE81-5EBF-1C57-695B-8A6F6A3B5E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67461" y="2437568"/>
            <a:ext cx="781738" cy="672590"/>
          </a:xfrm>
          <a:prstGeom prst="rect">
            <a:avLst/>
          </a:prstGeom>
          <a:solidFill>
            <a:schemeClr val="bg1"/>
          </a:solidFill>
        </p:spPr>
      </p:pic>
      <p:sp>
        <p:nvSpPr>
          <p:cNvPr id="9" name="Hexagon 8">
            <a:extLst>
              <a:ext uri="{FF2B5EF4-FFF2-40B4-BE49-F238E27FC236}">
                <a16:creationId xmlns:a16="http://schemas.microsoft.com/office/drawing/2014/main" id="{8E6CE336-164B-B269-886F-666EDA00960A}"/>
              </a:ext>
            </a:extLst>
          </p:cNvPr>
          <p:cNvSpPr/>
          <p:nvPr/>
        </p:nvSpPr>
        <p:spPr>
          <a:xfrm>
            <a:off x="5843849" y="2368864"/>
            <a:ext cx="873381" cy="809997"/>
          </a:xfrm>
          <a:prstGeom prst="hexagon">
            <a:avLst>
              <a:gd name="adj" fmla="val 23107"/>
              <a:gd name="vf" fmla="val 115470"/>
            </a:avLst>
          </a:prstGeom>
          <a:solidFill>
            <a:srgbClr val="002060"/>
          </a:solidFill>
          <a:ln w="444500" cap="rnd">
            <a:solidFill>
              <a:srgbClr val="002060"/>
            </a:solidFill>
            <a:roun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b="1" dirty="0"/>
          </a:p>
        </p:txBody>
      </p:sp>
      <p:sp>
        <p:nvSpPr>
          <p:cNvPr id="11" name="Hexagon 10">
            <a:extLst>
              <a:ext uri="{FF2B5EF4-FFF2-40B4-BE49-F238E27FC236}">
                <a16:creationId xmlns:a16="http://schemas.microsoft.com/office/drawing/2014/main" id="{B252DE12-AC6E-F4EA-27F2-28E168543830}"/>
              </a:ext>
            </a:extLst>
          </p:cNvPr>
          <p:cNvSpPr/>
          <p:nvPr/>
        </p:nvSpPr>
        <p:spPr>
          <a:xfrm>
            <a:off x="8866059" y="2368864"/>
            <a:ext cx="873381" cy="809997"/>
          </a:xfrm>
          <a:prstGeom prst="hexagon">
            <a:avLst>
              <a:gd name="adj" fmla="val 23107"/>
              <a:gd name="vf" fmla="val 115470"/>
            </a:avLst>
          </a:prstGeom>
          <a:solidFill>
            <a:srgbClr val="002060"/>
          </a:solidFill>
          <a:ln w="444500" cap="rnd">
            <a:solidFill>
              <a:srgbClr val="002060"/>
            </a:solidFill>
            <a:roun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b="1" dirty="0"/>
          </a:p>
        </p:txBody>
      </p:sp>
      <p:pic>
        <p:nvPicPr>
          <p:cNvPr id="13" name="Picture 12">
            <a:extLst>
              <a:ext uri="{FF2B5EF4-FFF2-40B4-BE49-F238E27FC236}">
                <a16:creationId xmlns:a16="http://schemas.microsoft.com/office/drawing/2014/main" id="{893BB4D7-462A-27F8-8E62-8C7B665FE6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43849" y="2368864"/>
            <a:ext cx="873381" cy="809997"/>
          </a:xfrm>
          <a:prstGeom prst="rect">
            <a:avLst/>
          </a:prstGeom>
        </p:spPr>
      </p:pic>
      <p:pic>
        <p:nvPicPr>
          <p:cNvPr id="16" name="Picture 15">
            <a:extLst>
              <a:ext uri="{FF2B5EF4-FFF2-40B4-BE49-F238E27FC236}">
                <a16:creationId xmlns:a16="http://schemas.microsoft.com/office/drawing/2014/main" id="{10C303B9-E2A9-EF1D-1F09-9E2405DBE97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30475" y="2403218"/>
            <a:ext cx="788127" cy="706940"/>
          </a:xfrm>
          <a:prstGeom prst="rect">
            <a:avLst/>
          </a:prstGeom>
          <a:solidFill>
            <a:schemeClr val="bg1"/>
          </a:solidFill>
          <a:ln>
            <a:solidFill>
              <a:schemeClr val="bg1"/>
            </a:solidFill>
          </a:ln>
        </p:spPr>
      </p:pic>
      <p:sp>
        <p:nvSpPr>
          <p:cNvPr id="36" name="TextBox 35">
            <a:extLst>
              <a:ext uri="{FF2B5EF4-FFF2-40B4-BE49-F238E27FC236}">
                <a16:creationId xmlns:a16="http://schemas.microsoft.com/office/drawing/2014/main" id="{0ACE8E78-7D65-ABE4-44B1-14C73F9DB654}"/>
              </a:ext>
            </a:extLst>
          </p:cNvPr>
          <p:cNvSpPr txBox="1"/>
          <p:nvPr/>
        </p:nvSpPr>
        <p:spPr>
          <a:xfrm>
            <a:off x="1753086" y="3429000"/>
            <a:ext cx="3010486" cy="1323439"/>
          </a:xfrm>
          <a:prstGeom prst="rect">
            <a:avLst/>
          </a:prstGeom>
          <a:noFill/>
        </p:spPr>
        <p:txBody>
          <a:bodyPr wrap="square" rtlCol="0">
            <a:spAutoFit/>
          </a:bodyPr>
          <a:lstStyle/>
          <a:p>
            <a:r>
              <a:rPr lang="en-US" sz="1600" dirty="0"/>
              <a:t>This Report aims to review the company’s Financial performance from January 2013 to December 2014. Data was analyzed to obtain revenue obtain.</a:t>
            </a:r>
          </a:p>
        </p:txBody>
      </p:sp>
      <p:sp>
        <p:nvSpPr>
          <p:cNvPr id="2" name="TextBox 1">
            <a:extLst>
              <a:ext uri="{FF2B5EF4-FFF2-40B4-BE49-F238E27FC236}">
                <a16:creationId xmlns:a16="http://schemas.microsoft.com/office/drawing/2014/main" id="{7F43C6C5-D44B-35DD-971A-5C8EC8EF1B1A}"/>
              </a:ext>
            </a:extLst>
          </p:cNvPr>
          <p:cNvSpPr txBox="1"/>
          <p:nvPr/>
        </p:nvSpPr>
        <p:spPr>
          <a:xfrm>
            <a:off x="5527760" y="3429000"/>
            <a:ext cx="1753573" cy="3293209"/>
          </a:xfrm>
          <a:prstGeom prst="rect">
            <a:avLst/>
          </a:prstGeom>
          <a:noFill/>
        </p:spPr>
        <p:txBody>
          <a:bodyPr wrap="square" rtlCol="0">
            <a:spAutoFit/>
          </a:bodyPr>
          <a:lstStyle/>
          <a:p>
            <a:r>
              <a:rPr lang="en-US" sz="1600" dirty="0"/>
              <a:t>The Analysis of this report was achieved using </a:t>
            </a:r>
            <a:r>
              <a:rPr lang="en-US" sz="1600" dirty="0" err="1"/>
              <a:t>PowerBi</a:t>
            </a:r>
            <a:r>
              <a:rPr lang="en-US" sz="1600" dirty="0"/>
              <a:t> and Power Point analysis tool.</a:t>
            </a:r>
          </a:p>
          <a:p>
            <a:r>
              <a:rPr lang="en-US" sz="1600" dirty="0"/>
              <a:t>Various computations were made to arrive at key business metrics to drive decision making.</a:t>
            </a:r>
          </a:p>
        </p:txBody>
      </p:sp>
      <p:sp>
        <p:nvSpPr>
          <p:cNvPr id="4" name="TextBox 3">
            <a:extLst>
              <a:ext uri="{FF2B5EF4-FFF2-40B4-BE49-F238E27FC236}">
                <a16:creationId xmlns:a16="http://schemas.microsoft.com/office/drawing/2014/main" id="{AADB90BB-C496-8000-4DE9-D5536860A051}"/>
              </a:ext>
            </a:extLst>
          </p:cNvPr>
          <p:cNvSpPr txBox="1"/>
          <p:nvPr/>
        </p:nvSpPr>
        <p:spPr>
          <a:xfrm>
            <a:off x="8469440" y="3429000"/>
            <a:ext cx="2540000" cy="1569660"/>
          </a:xfrm>
          <a:prstGeom prst="rect">
            <a:avLst/>
          </a:prstGeom>
          <a:noFill/>
        </p:spPr>
        <p:txBody>
          <a:bodyPr wrap="square" rtlCol="0">
            <a:spAutoFit/>
          </a:bodyPr>
          <a:lstStyle/>
          <a:p>
            <a:r>
              <a:rPr lang="en-US" sz="1600" dirty="0"/>
              <a:t>Key metrics presented in this report include product performance, sales performance by product in 2014, Quarter 4 overview and  performance by tax </a:t>
            </a:r>
          </a:p>
        </p:txBody>
      </p:sp>
      <p:sp>
        <p:nvSpPr>
          <p:cNvPr id="8" name="TextBox 7">
            <a:extLst>
              <a:ext uri="{FF2B5EF4-FFF2-40B4-BE49-F238E27FC236}">
                <a16:creationId xmlns:a16="http://schemas.microsoft.com/office/drawing/2014/main" id="{A49A067C-28C1-52AB-3432-09EE4A86AB6E}"/>
              </a:ext>
            </a:extLst>
          </p:cNvPr>
          <p:cNvSpPr txBox="1"/>
          <p:nvPr/>
        </p:nvSpPr>
        <p:spPr>
          <a:xfrm>
            <a:off x="20098" y="281183"/>
            <a:ext cx="3465975" cy="584775"/>
          </a:xfrm>
          <a:prstGeom prst="rect">
            <a:avLst/>
          </a:prstGeom>
          <a:noFill/>
        </p:spPr>
        <p:txBody>
          <a:bodyPr wrap="square" rtlCol="0">
            <a:spAutoFit/>
          </a:bodyPr>
          <a:lstStyle/>
          <a:p>
            <a:r>
              <a:rPr lang="en-US" sz="3200" b="1" dirty="0">
                <a:solidFill>
                  <a:schemeClr val="accent1">
                    <a:lumMod val="50000"/>
                  </a:schemeClr>
                </a:solidFill>
              </a:rPr>
              <a:t>Business Overview</a:t>
            </a:r>
          </a:p>
        </p:txBody>
      </p:sp>
    </p:spTree>
    <p:extLst>
      <p:ext uri="{BB962C8B-B14F-4D97-AF65-F5344CB8AC3E}">
        <p14:creationId xmlns:p14="http://schemas.microsoft.com/office/powerpoint/2010/main" val="13257314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D4A6087-ED4F-B6F8-CCBA-3B57BD088D5B}"/>
              </a:ext>
            </a:extLst>
          </p:cNvPr>
          <p:cNvSpPr txBox="1"/>
          <p:nvPr/>
        </p:nvSpPr>
        <p:spPr>
          <a:xfrm>
            <a:off x="0" y="0"/>
            <a:ext cx="4929809" cy="584775"/>
          </a:xfrm>
          <a:prstGeom prst="rect">
            <a:avLst/>
          </a:prstGeom>
          <a:noFill/>
        </p:spPr>
        <p:txBody>
          <a:bodyPr wrap="square" rtlCol="0">
            <a:spAutoFit/>
          </a:bodyPr>
          <a:lstStyle/>
          <a:p>
            <a:r>
              <a:rPr lang="en-US" sz="3200" b="1" dirty="0">
                <a:solidFill>
                  <a:srgbClr val="002060"/>
                </a:solidFill>
              </a:rPr>
              <a:t>Product Performance</a:t>
            </a:r>
          </a:p>
        </p:txBody>
      </p:sp>
      <p:pic>
        <p:nvPicPr>
          <p:cNvPr id="4" name="Picture 3">
            <a:extLst>
              <a:ext uri="{FF2B5EF4-FFF2-40B4-BE49-F238E27FC236}">
                <a16:creationId xmlns:a16="http://schemas.microsoft.com/office/drawing/2014/main" id="{B541739B-8C57-740E-C2FD-5F94922E23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4626" y="1772528"/>
            <a:ext cx="6116796" cy="3742007"/>
          </a:xfrm>
          <a:prstGeom prst="rect">
            <a:avLst/>
          </a:prstGeom>
        </p:spPr>
      </p:pic>
      <p:sp>
        <p:nvSpPr>
          <p:cNvPr id="11" name="TextBox 10">
            <a:extLst>
              <a:ext uri="{FF2B5EF4-FFF2-40B4-BE49-F238E27FC236}">
                <a16:creationId xmlns:a16="http://schemas.microsoft.com/office/drawing/2014/main" id="{6F82C7E0-E594-D339-B62A-67855CAE47BD}"/>
              </a:ext>
            </a:extLst>
          </p:cNvPr>
          <p:cNvSpPr txBox="1"/>
          <p:nvPr/>
        </p:nvSpPr>
        <p:spPr>
          <a:xfrm>
            <a:off x="7315200" y="1772528"/>
            <a:ext cx="4634999" cy="3416320"/>
          </a:xfrm>
          <a:prstGeom prst="rect">
            <a:avLst/>
          </a:prstGeom>
          <a:noFill/>
        </p:spPr>
        <p:txBody>
          <a:bodyPr wrap="square" rtlCol="0">
            <a:spAutoFit/>
          </a:bodyPr>
          <a:lstStyle/>
          <a:p>
            <a:pPr marL="285750" indent="-285750">
              <a:buFont typeface="Arial" panose="020B0604020202020204" pitchFamily="34" charset="0"/>
              <a:buChar char="•"/>
            </a:pPr>
            <a:r>
              <a:rPr lang="en-US" dirty="0"/>
              <a:t>There are six (6) products – Biro, Notepad, Markers, Stapler, Pencil, A4 paper.</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 top product by performance is Biro with highest profit followed by pencil and A4 paper, Biro having #29m profit.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 poor performing product are Notepad, Stapler, Marker, all having negative profit(Loss).</a:t>
            </a:r>
          </a:p>
        </p:txBody>
      </p:sp>
    </p:spTree>
    <p:extLst>
      <p:ext uri="{BB962C8B-B14F-4D97-AF65-F5344CB8AC3E}">
        <p14:creationId xmlns:p14="http://schemas.microsoft.com/office/powerpoint/2010/main" val="29568731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2F88FB5-4CCC-22E0-DF15-8C14AF5640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4792" y="921079"/>
            <a:ext cx="4261312" cy="2829286"/>
          </a:xfrm>
          <a:prstGeom prst="rect">
            <a:avLst/>
          </a:prstGeom>
          <a:solidFill>
            <a:srgbClr val="002060"/>
          </a:solidFill>
          <a:ln>
            <a:solidFill>
              <a:srgbClr val="002060"/>
            </a:solidFill>
          </a:ln>
        </p:spPr>
      </p:pic>
      <p:pic>
        <p:nvPicPr>
          <p:cNvPr id="7" name="Picture 6">
            <a:extLst>
              <a:ext uri="{FF2B5EF4-FFF2-40B4-BE49-F238E27FC236}">
                <a16:creationId xmlns:a16="http://schemas.microsoft.com/office/drawing/2014/main" id="{20209FA5-65A4-11BA-2705-0E362EF886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06033" y="3621193"/>
            <a:ext cx="4015409" cy="3107776"/>
          </a:xfrm>
          <a:prstGeom prst="rect">
            <a:avLst/>
          </a:prstGeom>
          <a:solidFill>
            <a:srgbClr val="002060"/>
          </a:solidFill>
          <a:ln>
            <a:solidFill>
              <a:srgbClr val="002060"/>
            </a:solidFill>
          </a:ln>
        </p:spPr>
      </p:pic>
      <p:sp>
        <p:nvSpPr>
          <p:cNvPr id="4" name="TextBox 3">
            <a:extLst>
              <a:ext uri="{FF2B5EF4-FFF2-40B4-BE49-F238E27FC236}">
                <a16:creationId xmlns:a16="http://schemas.microsoft.com/office/drawing/2014/main" id="{8A461C49-EDB4-EA7A-758C-0B73B3BDE01F}"/>
              </a:ext>
            </a:extLst>
          </p:cNvPr>
          <p:cNvSpPr txBox="1"/>
          <p:nvPr/>
        </p:nvSpPr>
        <p:spPr>
          <a:xfrm>
            <a:off x="0" y="-72869"/>
            <a:ext cx="6705600" cy="584775"/>
          </a:xfrm>
          <a:prstGeom prst="rect">
            <a:avLst/>
          </a:prstGeom>
          <a:noFill/>
        </p:spPr>
        <p:txBody>
          <a:bodyPr wrap="square" rtlCol="0">
            <a:spAutoFit/>
          </a:bodyPr>
          <a:lstStyle/>
          <a:p>
            <a:r>
              <a:rPr lang="en-US" sz="3200" b="1" dirty="0">
                <a:solidFill>
                  <a:srgbClr val="002060"/>
                </a:solidFill>
              </a:rPr>
              <a:t>Sales Performance by Product ln 2014</a:t>
            </a:r>
          </a:p>
        </p:txBody>
      </p:sp>
      <p:pic>
        <p:nvPicPr>
          <p:cNvPr id="8" name="Picture 7">
            <a:extLst>
              <a:ext uri="{FF2B5EF4-FFF2-40B4-BE49-F238E27FC236}">
                <a16:creationId xmlns:a16="http://schemas.microsoft.com/office/drawing/2014/main" id="{AAD2966A-2E3C-A81E-004C-0DAD9A01172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28054" y="786879"/>
            <a:ext cx="2025755" cy="4805485"/>
          </a:xfrm>
          <a:prstGeom prst="rect">
            <a:avLst/>
          </a:prstGeom>
        </p:spPr>
      </p:pic>
      <p:pic>
        <p:nvPicPr>
          <p:cNvPr id="12" name="Picture 11">
            <a:extLst>
              <a:ext uri="{FF2B5EF4-FFF2-40B4-BE49-F238E27FC236}">
                <a16:creationId xmlns:a16="http://schemas.microsoft.com/office/drawing/2014/main" id="{FE71B3DE-936B-6BE7-52E7-1468CDA5105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73666" y="2680279"/>
            <a:ext cx="2025755" cy="4048690"/>
          </a:xfrm>
          <a:prstGeom prst="rect">
            <a:avLst/>
          </a:prstGeom>
        </p:spPr>
      </p:pic>
      <p:sp>
        <p:nvSpPr>
          <p:cNvPr id="13" name="TextBox 12">
            <a:extLst>
              <a:ext uri="{FF2B5EF4-FFF2-40B4-BE49-F238E27FC236}">
                <a16:creationId xmlns:a16="http://schemas.microsoft.com/office/drawing/2014/main" id="{C31C1DB7-A755-1540-6BF7-E52FA1AFE525}"/>
              </a:ext>
            </a:extLst>
          </p:cNvPr>
          <p:cNvSpPr txBox="1"/>
          <p:nvPr/>
        </p:nvSpPr>
        <p:spPr>
          <a:xfrm>
            <a:off x="6716084" y="568844"/>
            <a:ext cx="4365501" cy="4124206"/>
          </a:xfrm>
          <a:prstGeom prst="rect">
            <a:avLst/>
          </a:prstGeom>
          <a:noFill/>
        </p:spPr>
        <p:txBody>
          <a:bodyPr wrap="square" rtlCol="0">
            <a:spAutoFit/>
          </a:bodyPr>
          <a:lstStyle/>
          <a:p>
            <a:pPr marL="285750" indent="-285750">
              <a:buFont typeface="Arial" panose="020B0604020202020204" pitchFamily="34" charset="0"/>
              <a:buChar char="•"/>
            </a:pPr>
            <a:r>
              <a:rPr lang="en-US" sz="1600" dirty="0"/>
              <a:t>By December 2014, A4 paper overtook pencil at the second position which led to an increase of the sales and profit. Biro is the product with more sales and profit.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sz="1600" dirty="0"/>
              <a:t>Biro has 22% increase compare to what it had as at January in respect to sales and 27% increase on profit as well by the end of the year.</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Biro has the highest performance (profit) across the year 2014.</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2" name="TextBox 1">
            <a:extLst>
              <a:ext uri="{FF2B5EF4-FFF2-40B4-BE49-F238E27FC236}">
                <a16:creationId xmlns:a16="http://schemas.microsoft.com/office/drawing/2014/main" id="{B38D2E0E-CDD0-C79C-3EFD-47C23A0342F5}"/>
              </a:ext>
            </a:extLst>
          </p:cNvPr>
          <p:cNvSpPr txBox="1"/>
          <p:nvPr/>
        </p:nvSpPr>
        <p:spPr>
          <a:xfrm>
            <a:off x="192979" y="3750365"/>
            <a:ext cx="4261312" cy="3693319"/>
          </a:xfrm>
          <a:prstGeom prst="rect">
            <a:avLst/>
          </a:prstGeom>
          <a:noFill/>
        </p:spPr>
        <p:txBody>
          <a:bodyPr wrap="square" rtlCol="0">
            <a:spAutoFit/>
          </a:bodyPr>
          <a:lstStyle/>
          <a:p>
            <a:pPr marL="285750" indent="-285750">
              <a:buFont typeface="Arial" panose="020B0604020202020204" pitchFamily="34" charset="0"/>
              <a:buChar char="•"/>
            </a:pPr>
            <a:r>
              <a:rPr lang="en-US" dirty="0"/>
              <a:t>Total of 861132 unit was sold in 2014 and biro had the highest unit sold.</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Biro and pencil top the chart with the highest profit and sales by January 2014, Biro had #3.97M and #3.31M for sale Respectively.</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Product like stapler and notepad had the least sales and also made loss at the end of January 2014.</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35394779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5F0FC0D-173F-EBC5-EE38-287A5143A6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88765" y="1620513"/>
            <a:ext cx="4055165" cy="4395974"/>
          </a:xfrm>
          <a:prstGeom prst="rect">
            <a:avLst/>
          </a:prstGeom>
          <a:solidFill>
            <a:srgbClr val="002060"/>
          </a:solidFill>
          <a:ln>
            <a:solidFill>
              <a:srgbClr val="002060"/>
            </a:solidFill>
          </a:ln>
        </p:spPr>
      </p:pic>
      <p:pic>
        <p:nvPicPr>
          <p:cNvPr id="3" name="Picture 2">
            <a:extLst>
              <a:ext uri="{FF2B5EF4-FFF2-40B4-BE49-F238E27FC236}">
                <a16:creationId xmlns:a16="http://schemas.microsoft.com/office/drawing/2014/main" id="{0CCD4AD4-1442-C195-5EC6-12F0DAB02F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43930" y="3514258"/>
            <a:ext cx="1901289" cy="3343742"/>
          </a:xfrm>
          <a:prstGeom prst="rect">
            <a:avLst/>
          </a:prstGeom>
        </p:spPr>
      </p:pic>
      <p:pic>
        <p:nvPicPr>
          <p:cNvPr id="6" name="Picture 5">
            <a:extLst>
              <a:ext uri="{FF2B5EF4-FFF2-40B4-BE49-F238E27FC236}">
                <a16:creationId xmlns:a16="http://schemas.microsoft.com/office/drawing/2014/main" id="{EB6FF430-50ED-D1C7-C01D-9CBD058D3C0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51165" y="1"/>
            <a:ext cx="1994054" cy="3514258"/>
          </a:xfrm>
          <a:prstGeom prst="rect">
            <a:avLst/>
          </a:prstGeom>
        </p:spPr>
      </p:pic>
      <p:sp>
        <p:nvSpPr>
          <p:cNvPr id="10" name="TextBox 9">
            <a:extLst>
              <a:ext uri="{FF2B5EF4-FFF2-40B4-BE49-F238E27FC236}">
                <a16:creationId xmlns:a16="http://schemas.microsoft.com/office/drawing/2014/main" id="{B5050C2E-8565-5D7E-6E32-3560B5441D6C}"/>
              </a:ext>
            </a:extLst>
          </p:cNvPr>
          <p:cNvSpPr txBox="1"/>
          <p:nvPr/>
        </p:nvSpPr>
        <p:spPr>
          <a:xfrm>
            <a:off x="46781" y="159026"/>
            <a:ext cx="4399722" cy="584775"/>
          </a:xfrm>
          <a:prstGeom prst="rect">
            <a:avLst/>
          </a:prstGeom>
          <a:noFill/>
        </p:spPr>
        <p:txBody>
          <a:bodyPr wrap="square" rtlCol="0">
            <a:spAutoFit/>
          </a:bodyPr>
          <a:lstStyle/>
          <a:p>
            <a:r>
              <a:rPr lang="en-US" sz="3200" b="1" dirty="0">
                <a:solidFill>
                  <a:srgbClr val="002060"/>
                </a:solidFill>
              </a:rPr>
              <a:t>Quarter 4 0verview</a:t>
            </a:r>
          </a:p>
        </p:txBody>
      </p:sp>
      <p:sp>
        <p:nvSpPr>
          <p:cNvPr id="14" name="TextBox 13">
            <a:extLst>
              <a:ext uri="{FF2B5EF4-FFF2-40B4-BE49-F238E27FC236}">
                <a16:creationId xmlns:a16="http://schemas.microsoft.com/office/drawing/2014/main" id="{641F77CB-B44B-19B2-CD88-6BD23264E8F4}"/>
              </a:ext>
            </a:extLst>
          </p:cNvPr>
          <p:cNvSpPr txBox="1"/>
          <p:nvPr/>
        </p:nvSpPr>
        <p:spPr>
          <a:xfrm>
            <a:off x="-278296" y="743801"/>
            <a:ext cx="6374296" cy="4801314"/>
          </a:xfrm>
          <a:prstGeom prst="rect">
            <a:avLst/>
          </a:prstGeom>
          <a:noFill/>
        </p:spPr>
        <p:txBody>
          <a:bodyPr wrap="square" rtlCol="0">
            <a:spAutoFit/>
          </a:bodyPr>
          <a:lstStyle/>
          <a:p>
            <a:pPr marL="742950" lvl="1" indent="-285750">
              <a:buFont typeface="Arial" panose="020B0604020202020204" pitchFamily="34" charset="0"/>
              <a:buChar char="•"/>
            </a:pPr>
            <a:r>
              <a:rPr lang="en-US" dirty="0"/>
              <a:t>Quarter 4 consist of 3 month that end the year – October, November, and December.</a:t>
            </a:r>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r>
              <a:rPr lang="en-US" dirty="0"/>
              <a:t>Performance in Q4 of 2014 is higher than that 2013 with 95% increase in profit, 17% increase in manufacturing cost and 35% by revenue.</a:t>
            </a:r>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r>
              <a:rPr lang="en-US" dirty="0"/>
              <a:t>Biro and A4 paper has the highest revenue and profit at Q4 in 2014 while it was biro and pencil that had the highest as at Q4 2014, There has being a deadline in the performance of pencil.</a:t>
            </a:r>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r>
              <a:rPr lang="en-US" dirty="0"/>
              <a:t>Ogun state and Osun state contributed the highest revenue and profit with Ogun state and it’s the highest followed by Osun state in Q4 2014. Also there was an increase in the manufacturing cost, revenue, and profit in Q4 2014 compare to Q4 2013</a:t>
            </a:r>
            <a:r>
              <a:rPr lang="en-US" sz="1600" dirty="0"/>
              <a:t>.</a:t>
            </a:r>
          </a:p>
        </p:txBody>
      </p:sp>
    </p:spTree>
    <p:extLst>
      <p:ext uri="{BB962C8B-B14F-4D97-AF65-F5344CB8AC3E}">
        <p14:creationId xmlns:p14="http://schemas.microsoft.com/office/powerpoint/2010/main" val="10150876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F4AA268-6754-5042-A8C6-C092758F39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545" y="4174435"/>
            <a:ext cx="5226234" cy="2683565"/>
          </a:xfrm>
          <a:prstGeom prst="rect">
            <a:avLst/>
          </a:prstGeom>
          <a:ln>
            <a:solidFill>
              <a:srgbClr val="002060"/>
            </a:solidFill>
          </a:ln>
        </p:spPr>
      </p:pic>
      <p:pic>
        <p:nvPicPr>
          <p:cNvPr id="7" name="Picture 6">
            <a:extLst>
              <a:ext uri="{FF2B5EF4-FFF2-40B4-BE49-F238E27FC236}">
                <a16:creationId xmlns:a16="http://schemas.microsoft.com/office/drawing/2014/main" id="{AE3AB18D-5A68-CFCC-5E41-E78A6C830A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545" y="1204805"/>
            <a:ext cx="5226234" cy="2797241"/>
          </a:xfrm>
          <a:prstGeom prst="rect">
            <a:avLst/>
          </a:prstGeom>
          <a:ln>
            <a:solidFill>
              <a:srgbClr val="002060"/>
            </a:solidFill>
          </a:ln>
        </p:spPr>
      </p:pic>
      <p:pic>
        <p:nvPicPr>
          <p:cNvPr id="4" name="Picture 3">
            <a:extLst>
              <a:ext uri="{FF2B5EF4-FFF2-40B4-BE49-F238E27FC236}">
                <a16:creationId xmlns:a16="http://schemas.microsoft.com/office/drawing/2014/main" id="{7DE70443-6F47-E0BF-DA50-4F4B8A4982B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26157" y="3314205"/>
            <a:ext cx="1868589" cy="3543795"/>
          </a:xfrm>
          <a:prstGeom prst="rect">
            <a:avLst/>
          </a:prstGeom>
        </p:spPr>
      </p:pic>
      <p:sp>
        <p:nvSpPr>
          <p:cNvPr id="6" name="TextBox 5">
            <a:extLst>
              <a:ext uri="{FF2B5EF4-FFF2-40B4-BE49-F238E27FC236}">
                <a16:creationId xmlns:a16="http://schemas.microsoft.com/office/drawing/2014/main" id="{BA2507B3-1473-5F1C-8E3A-F7196EF2FE81}"/>
              </a:ext>
            </a:extLst>
          </p:cNvPr>
          <p:cNvSpPr txBox="1"/>
          <p:nvPr/>
        </p:nvSpPr>
        <p:spPr>
          <a:xfrm>
            <a:off x="0" y="197060"/>
            <a:ext cx="4677986" cy="584775"/>
          </a:xfrm>
          <a:prstGeom prst="rect">
            <a:avLst/>
          </a:prstGeom>
          <a:noFill/>
        </p:spPr>
        <p:txBody>
          <a:bodyPr wrap="square" rtlCol="0">
            <a:spAutoFit/>
          </a:bodyPr>
          <a:lstStyle/>
          <a:p>
            <a:r>
              <a:rPr lang="en-US" sz="3200" b="1" dirty="0">
                <a:solidFill>
                  <a:srgbClr val="002060"/>
                </a:solidFill>
              </a:rPr>
              <a:t>Performance by Tax</a:t>
            </a:r>
          </a:p>
        </p:txBody>
      </p:sp>
      <p:sp>
        <p:nvSpPr>
          <p:cNvPr id="14" name="TextBox 13">
            <a:extLst>
              <a:ext uri="{FF2B5EF4-FFF2-40B4-BE49-F238E27FC236}">
                <a16:creationId xmlns:a16="http://schemas.microsoft.com/office/drawing/2014/main" id="{7C15D98E-5D21-13D8-2785-59896E43A296}"/>
              </a:ext>
            </a:extLst>
          </p:cNvPr>
          <p:cNvSpPr txBox="1"/>
          <p:nvPr/>
        </p:nvSpPr>
        <p:spPr>
          <a:xfrm>
            <a:off x="7394747" y="1115784"/>
            <a:ext cx="4797253" cy="3970318"/>
          </a:xfrm>
          <a:prstGeom prst="rect">
            <a:avLst/>
          </a:prstGeom>
          <a:noFill/>
        </p:spPr>
        <p:txBody>
          <a:bodyPr wrap="square" rtlCol="0">
            <a:spAutoFit/>
          </a:bodyPr>
          <a:lstStyle/>
          <a:p>
            <a:pPr marL="285750" indent="-285750">
              <a:buFont typeface="Arial" panose="020B0604020202020204" pitchFamily="34" charset="0"/>
              <a:buChar char="•"/>
            </a:pPr>
            <a:r>
              <a:rPr lang="en-US" dirty="0"/>
              <a:t>The highest tax was paid on biro being the product with the highest profit before tax, pencil is the second and A4 paper while both notepad and stapler had negatively tax.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At the state level, Osun state has the highest tax paid, followed by Ondo state. Also biro is the product with the highest tax contribution in each of the five state.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Small business leads followed by Government then Enterprise as the overall tax paid at segment category. Biro top the chart with the highest tax in each of the five segment as well.</a:t>
            </a:r>
          </a:p>
        </p:txBody>
      </p:sp>
    </p:spTree>
    <p:extLst>
      <p:ext uri="{BB962C8B-B14F-4D97-AF65-F5344CB8AC3E}">
        <p14:creationId xmlns:p14="http://schemas.microsoft.com/office/powerpoint/2010/main" val="14967237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Hexagon 27">
            <a:extLst>
              <a:ext uri="{FF2B5EF4-FFF2-40B4-BE49-F238E27FC236}">
                <a16:creationId xmlns:a16="http://schemas.microsoft.com/office/drawing/2014/main" id="{22B3E07D-6E0C-756C-0427-FDE794F0A386}"/>
              </a:ext>
            </a:extLst>
          </p:cNvPr>
          <p:cNvSpPr/>
          <p:nvPr/>
        </p:nvSpPr>
        <p:spPr>
          <a:xfrm>
            <a:off x="-379827" y="0"/>
            <a:ext cx="4994030" cy="4543865"/>
          </a:xfrm>
          <a:prstGeom prst="hexagon">
            <a:avLst>
              <a:gd name="adj" fmla="val 17541"/>
              <a:gd name="vf" fmla="val 115470"/>
            </a:avLst>
          </a:prstGeom>
          <a:blipFill>
            <a:blip r:embed="rId2"/>
            <a:stretch>
              <a:fillRect/>
            </a:stretch>
          </a:blipFill>
          <a:ln w="444500" cap="rnd">
            <a:noFill/>
            <a:roun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Hexagon 31">
            <a:extLst>
              <a:ext uri="{FF2B5EF4-FFF2-40B4-BE49-F238E27FC236}">
                <a16:creationId xmlns:a16="http://schemas.microsoft.com/office/drawing/2014/main" id="{750C11B9-7B7C-F606-63D3-9A0102707D84}"/>
              </a:ext>
            </a:extLst>
          </p:cNvPr>
          <p:cNvSpPr/>
          <p:nvPr/>
        </p:nvSpPr>
        <p:spPr>
          <a:xfrm>
            <a:off x="8623497" y="-98476"/>
            <a:ext cx="4459042" cy="1130525"/>
          </a:xfrm>
          <a:prstGeom prst="hexagon">
            <a:avLst/>
          </a:prstGeom>
          <a:solidFill>
            <a:srgbClr val="002060"/>
          </a:solidFill>
          <a:ln w="444500" cap="rnd">
            <a:solidFill>
              <a:srgbClr val="002060"/>
            </a:solidFill>
            <a:roun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TextBox 33">
            <a:extLst>
              <a:ext uri="{FF2B5EF4-FFF2-40B4-BE49-F238E27FC236}">
                <a16:creationId xmlns:a16="http://schemas.microsoft.com/office/drawing/2014/main" id="{23ED26C2-92AF-E5EF-EAC2-C6232DBC17BC}"/>
              </a:ext>
            </a:extLst>
          </p:cNvPr>
          <p:cNvSpPr txBox="1"/>
          <p:nvPr/>
        </p:nvSpPr>
        <p:spPr>
          <a:xfrm>
            <a:off x="9035734" y="51287"/>
            <a:ext cx="4046805" cy="830997"/>
          </a:xfrm>
          <a:prstGeom prst="rect">
            <a:avLst/>
          </a:prstGeom>
          <a:noFill/>
        </p:spPr>
        <p:txBody>
          <a:bodyPr wrap="square" rtlCol="0">
            <a:spAutoFit/>
          </a:bodyPr>
          <a:lstStyle/>
          <a:p>
            <a:r>
              <a:rPr lang="en-US" sz="4800" b="1" dirty="0">
                <a:solidFill>
                  <a:schemeClr val="bg1"/>
                </a:solidFill>
              </a:rPr>
              <a:t>Conclusion </a:t>
            </a:r>
          </a:p>
        </p:txBody>
      </p:sp>
      <p:sp>
        <p:nvSpPr>
          <p:cNvPr id="35" name="TextBox 34">
            <a:extLst>
              <a:ext uri="{FF2B5EF4-FFF2-40B4-BE49-F238E27FC236}">
                <a16:creationId xmlns:a16="http://schemas.microsoft.com/office/drawing/2014/main" id="{92FF0ED6-D138-F33F-2155-B5ECF9078717}"/>
              </a:ext>
            </a:extLst>
          </p:cNvPr>
          <p:cNvSpPr txBox="1"/>
          <p:nvPr/>
        </p:nvSpPr>
        <p:spPr>
          <a:xfrm>
            <a:off x="4740812" y="1927274"/>
            <a:ext cx="7301133" cy="4524315"/>
          </a:xfrm>
          <a:prstGeom prst="rect">
            <a:avLst/>
          </a:prstGeom>
          <a:noFill/>
        </p:spPr>
        <p:txBody>
          <a:bodyPr wrap="square" rtlCol="0">
            <a:spAutoFit/>
          </a:bodyPr>
          <a:lstStyle/>
          <a:p>
            <a:pPr marL="285750" indent="-285750">
              <a:buFont typeface="Arial" panose="020B0604020202020204" pitchFamily="34" charset="0"/>
              <a:buChar char="•"/>
            </a:pPr>
            <a:r>
              <a:rPr lang="en-US" dirty="0"/>
              <a:t>The company has a strong financial performance over the two years (2013 -2014) under review. A total profit of # 13.8 million naira was achieved within the period under review.</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Biro was the top product out of the six(6) products in terms of Gross sales and Profit etc.</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Osun state and Ondo state has the highest profit with #3.31M  respectively. Small business performed best among the segment.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However, they are areas of concern regarding some products like stapler, notepad and marker, but with proper review internally from the organization and further marketing strategy and innovative approaches, we believe that organization can fund the current products that are performing badly, which will help translate to future profit.</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40951329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Hexagon 16">
            <a:extLst>
              <a:ext uri="{FF2B5EF4-FFF2-40B4-BE49-F238E27FC236}">
                <a16:creationId xmlns:a16="http://schemas.microsoft.com/office/drawing/2014/main" id="{DC895871-F439-DFE5-CB7A-20DCFCDD8F17}"/>
              </a:ext>
            </a:extLst>
          </p:cNvPr>
          <p:cNvSpPr/>
          <p:nvPr/>
        </p:nvSpPr>
        <p:spPr>
          <a:xfrm>
            <a:off x="10465528" y="2167949"/>
            <a:ext cx="898762" cy="808382"/>
          </a:xfrm>
          <a:prstGeom prst="hexagon">
            <a:avLst>
              <a:gd name="adj" fmla="val 12692"/>
              <a:gd name="vf" fmla="val 115470"/>
            </a:avLst>
          </a:prstGeom>
          <a:solidFill>
            <a:srgbClr val="002060"/>
          </a:solidFill>
          <a:ln w="444500" cap="rnd">
            <a:solidFill>
              <a:srgbClr val="002060"/>
            </a:solidFill>
            <a:roun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Hexagon 15">
            <a:extLst>
              <a:ext uri="{FF2B5EF4-FFF2-40B4-BE49-F238E27FC236}">
                <a16:creationId xmlns:a16="http://schemas.microsoft.com/office/drawing/2014/main" id="{A54D72F5-55D7-87B2-743E-E07A360917BE}"/>
              </a:ext>
            </a:extLst>
          </p:cNvPr>
          <p:cNvSpPr/>
          <p:nvPr/>
        </p:nvSpPr>
        <p:spPr>
          <a:xfrm>
            <a:off x="584811" y="2153093"/>
            <a:ext cx="902686" cy="838095"/>
          </a:xfrm>
          <a:prstGeom prst="hexagon">
            <a:avLst>
              <a:gd name="adj" fmla="val 12692"/>
              <a:gd name="vf" fmla="val 115470"/>
            </a:avLst>
          </a:prstGeom>
          <a:solidFill>
            <a:srgbClr val="002060"/>
          </a:solidFill>
          <a:ln w="444500" cap="rnd">
            <a:solidFill>
              <a:srgbClr val="002060"/>
            </a:solidFill>
            <a:roun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0" name="Picture 19">
            <a:extLst>
              <a:ext uri="{FF2B5EF4-FFF2-40B4-BE49-F238E27FC236}">
                <a16:creationId xmlns:a16="http://schemas.microsoft.com/office/drawing/2014/main" id="{5D15D5CA-D2BB-A9C6-FB25-D8ED78A69E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1752" y="2203886"/>
            <a:ext cx="768804" cy="736507"/>
          </a:xfrm>
          <a:prstGeom prst="rect">
            <a:avLst/>
          </a:prstGeom>
          <a:solidFill>
            <a:schemeClr val="bg1"/>
          </a:solidFill>
        </p:spPr>
      </p:pic>
      <p:sp>
        <p:nvSpPr>
          <p:cNvPr id="38" name="Hexagon 37">
            <a:extLst>
              <a:ext uri="{FF2B5EF4-FFF2-40B4-BE49-F238E27FC236}">
                <a16:creationId xmlns:a16="http://schemas.microsoft.com/office/drawing/2014/main" id="{010D2FAC-EC25-3B9B-4C56-90D91EAE98E4}"/>
              </a:ext>
            </a:extLst>
          </p:cNvPr>
          <p:cNvSpPr/>
          <p:nvPr/>
        </p:nvSpPr>
        <p:spPr>
          <a:xfrm>
            <a:off x="5749860" y="2153093"/>
            <a:ext cx="902686" cy="791526"/>
          </a:xfrm>
          <a:prstGeom prst="hexagon">
            <a:avLst>
              <a:gd name="adj" fmla="val 12692"/>
              <a:gd name="vf" fmla="val 115470"/>
            </a:avLst>
          </a:prstGeom>
          <a:solidFill>
            <a:srgbClr val="002060"/>
          </a:solidFill>
          <a:ln w="444500" cap="rnd">
            <a:solidFill>
              <a:srgbClr val="002060"/>
            </a:solidFill>
            <a:roun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9" name="Picture 38">
            <a:extLst>
              <a:ext uri="{FF2B5EF4-FFF2-40B4-BE49-F238E27FC236}">
                <a16:creationId xmlns:a16="http://schemas.microsoft.com/office/drawing/2014/main" id="{AB5639FA-1F8B-9D28-45B9-A4AC693CAF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14451" y="2227411"/>
            <a:ext cx="838095" cy="689455"/>
          </a:xfrm>
          <a:prstGeom prst="rect">
            <a:avLst/>
          </a:prstGeom>
          <a:solidFill>
            <a:schemeClr val="bg1"/>
          </a:solidFill>
        </p:spPr>
      </p:pic>
      <p:pic>
        <p:nvPicPr>
          <p:cNvPr id="9" name="Picture 8">
            <a:extLst>
              <a:ext uri="{FF2B5EF4-FFF2-40B4-BE49-F238E27FC236}">
                <a16:creationId xmlns:a16="http://schemas.microsoft.com/office/drawing/2014/main" id="{A6FEA079-E1C1-B88E-F39D-293BFFF34AA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00798" y="2204128"/>
            <a:ext cx="863492" cy="689456"/>
          </a:xfrm>
          <a:prstGeom prst="rect">
            <a:avLst/>
          </a:prstGeom>
          <a:solidFill>
            <a:schemeClr val="bg1"/>
          </a:solidFill>
        </p:spPr>
      </p:pic>
      <p:sp>
        <p:nvSpPr>
          <p:cNvPr id="42" name="TextBox 41">
            <a:extLst>
              <a:ext uri="{FF2B5EF4-FFF2-40B4-BE49-F238E27FC236}">
                <a16:creationId xmlns:a16="http://schemas.microsoft.com/office/drawing/2014/main" id="{E56CA625-1ACE-A67D-02AB-40E6EB4D8CD5}"/>
              </a:ext>
            </a:extLst>
          </p:cNvPr>
          <p:cNvSpPr txBox="1"/>
          <p:nvPr/>
        </p:nvSpPr>
        <p:spPr>
          <a:xfrm>
            <a:off x="66660" y="3302528"/>
            <a:ext cx="2841674" cy="3139321"/>
          </a:xfrm>
          <a:prstGeom prst="rect">
            <a:avLst/>
          </a:prstGeom>
          <a:noFill/>
        </p:spPr>
        <p:txBody>
          <a:bodyPr wrap="square" rtlCol="0">
            <a:spAutoFit/>
          </a:bodyPr>
          <a:lstStyle/>
          <a:p>
            <a:r>
              <a:rPr lang="en-US" dirty="0"/>
              <a:t>The company revenue had a major increase towards the end of the year(s) with a sharp rise in the last quarter. The activities of the business at this period can be replicated all year long with a view of further growth. Also we made more profit in the Q4 of 2014 compared to 2013 Q4</a:t>
            </a:r>
          </a:p>
        </p:txBody>
      </p:sp>
      <p:sp>
        <p:nvSpPr>
          <p:cNvPr id="3" name="TextBox 2">
            <a:extLst>
              <a:ext uri="{FF2B5EF4-FFF2-40B4-BE49-F238E27FC236}">
                <a16:creationId xmlns:a16="http://schemas.microsoft.com/office/drawing/2014/main" id="{6A2C2694-5888-FC85-AFB6-6A772CE74873}"/>
              </a:ext>
            </a:extLst>
          </p:cNvPr>
          <p:cNvSpPr txBox="1"/>
          <p:nvPr/>
        </p:nvSpPr>
        <p:spPr>
          <a:xfrm>
            <a:off x="4839286" y="3302528"/>
            <a:ext cx="3147485" cy="3416320"/>
          </a:xfrm>
          <a:prstGeom prst="rect">
            <a:avLst/>
          </a:prstGeom>
          <a:noFill/>
        </p:spPr>
        <p:txBody>
          <a:bodyPr wrap="square" rtlCol="0">
            <a:spAutoFit/>
          </a:bodyPr>
          <a:lstStyle/>
          <a:p>
            <a:r>
              <a:rPr lang="en-US" dirty="0"/>
              <a:t>There should be more direct investment into the production of biro, which is the ‘Driver of performance’ of the company in comparison with the other products. Biro has the highest profit valued at #28.86, pencil A4 paper can also be considered in equal measure for more investment as they came second and third in respect to the profit made. </a:t>
            </a:r>
          </a:p>
        </p:txBody>
      </p:sp>
      <p:sp>
        <p:nvSpPr>
          <p:cNvPr id="5" name="Hexagon 4">
            <a:extLst>
              <a:ext uri="{FF2B5EF4-FFF2-40B4-BE49-F238E27FC236}">
                <a16:creationId xmlns:a16="http://schemas.microsoft.com/office/drawing/2014/main" id="{2E30D869-4B9F-E7F4-61CA-AA1285C1DF1C}"/>
              </a:ext>
            </a:extLst>
          </p:cNvPr>
          <p:cNvSpPr/>
          <p:nvPr/>
        </p:nvSpPr>
        <p:spPr>
          <a:xfrm>
            <a:off x="7526215" y="-184404"/>
            <a:ext cx="5514536" cy="1121808"/>
          </a:xfrm>
          <a:prstGeom prst="hexagon">
            <a:avLst>
              <a:gd name="adj" fmla="val 16368"/>
              <a:gd name="vf" fmla="val 115470"/>
            </a:avLst>
          </a:prstGeom>
          <a:solidFill>
            <a:srgbClr val="002060"/>
          </a:solidFill>
          <a:ln w="444500" cap="rnd">
            <a:solidFill>
              <a:srgbClr val="002060"/>
            </a:solidFill>
            <a:roun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29811E71-0C2C-1BB5-6C43-FF52FCA32189}"/>
              </a:ext>
            </a:extLst>
          </p:cNvPr>
          <p:cNvSpPr txBox="1"/>
          <p:nvPr/>
        </p:nvSpPr>
        <p:spPr>
          <a:xfrm>
            <a:off x="7507458" y="-38999"/>
            <a:ext cx="4684542" cy="830997"/>
          </a:xfrm>
          <a:prstGeom prst="rect">
            <a:avLst/>
          </a:prstGeom>
          <a:noFill/>
        </p:spPr>
        <p:txBody>
          <a:bodyPr wrap="square" rtlCol="0">
            <a:spAutoFit/>
          </a:bodyPr>
          <a:lstStyle/>
          <a:p>
            <a:r>
              <a:rPr lang="en-US" sz="4800" b="1" dirty="0">
                <a:solidFill>
                  <a:schemeClr val="bg1"/>
                </a:solidFill>
              </a:rPr>
              <a:t>Recommendation</a:t>
            </a:r>
          </a:p>
        </p:txBody>
      </p:sp>
      <p:sp>
        <p:nvSpPr>
          <p:cNvPr id="7" name="TextBox 6">
            <a:extLst>
              <a:ext uri="{FF2B5EF4-FFF2-40B4-BE49-F238E27FC236}">
                <a16:creationId xmlns:a16="http://schemas.microsoft.com/office/drawing/2014/main" id="{DD6BA2A6-2389-A0B7-CC4C-E16BCEB22A22}"/>
              </a:ext>
            </a:extLst>
          </p:cNvPr>
          <p:cNvSpPr txBox="1"/>
          <p:nvPr/>
        </p:nvSpPr>
        <p:spPr>
          <a:xfrm>
            <a:off x="9294056" y="3302528"/>
            <a:ext cx="2897944" cy="1754326"/>
          </a:xfrm>
          <a:prstGeom prst="rect">
            <a:avLst/>
          </a:prstGeom>
          <a:noFill/>
        </p:spPr>
        <p:txBody>
          <a:bodyPr wrap="square" rtlCol="0">
            <a:spAutoFit/>
          </a:bodyPr>
          <a:lstStyle/>
          <a:p>
            <a:r>
              <a:rPr lang="en-US" dirty="0"/>
              <a:t>The product Stapler, Markers and Notepad should be greatly reviewed and examined as they made significant amount of losses over the period in review.</a:t>
            </a:r>
          </a:p>
        </p:txBody>
      </p:sp>
    </p:spTree>
    <p:extLst>
      <p:ext uri="{BB962C8B-B14F-4D97-AF65-F5344CB8AC3E}">
        <p14:creationId xmlns:p14="http://schemas.microsoft.com/office/powerpoint/2010/main" val="42248789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704</TotalTime>
  <Words>884</Words>
  <Application>Microsoft Office PowerPoint</Application>
  <PresentationFormat>Widescreen</PresentationFormat>
  <Paragraphs>79</Paragraphs>
  <Slides>10</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chinemerem nwandende</dc:creator>
  <cp:lastModifiedBy>chinemerem nwandende</cp:lastModifiedBy>
  <cp:revision>13</cp:revision>
  <dcterms:created xsi:type="dcterms:W3CDTF">2023-11-05T11:03:41Z</dcterms:created>
  <dcterms:modified xsi:type="dcterms:W3CDTF">2023-11-17T18:50:08Z</dcterms:modified>
</cp:coreProperties>
</file>